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50" r:id="rId1"/>
  </p:sldMasterIdLst>
  <p:sldIdLst>
    <p:sldId id="256" r:id="rId2"/>
    <p:sldId id="309" r:id="rId3"/>
    <p:sldId id="266" r:id="rId4"/>
    <p:sldId id="267" r:id="rId5"/>
    <p:sldId id="268" r:id="rId6"/>
    <p:sldId id="269" r:id="rId7"/>
    <p:sldId id="270" r:id="rId8"/>
    <p:sldId id="271" r:id="rId9"/>
    <p:sldId id="272" r:id="rId10"/>
    <p:sldId id="273" r:id="rId11"/>
    <p:sldId id="296" r:id="rId12"/>
    <p:sldId id="297" r:id="rId13"/>
    <p:sldId id="274" r:id="rId14"/>
    <p:sldId id="275" r:id="rId15"/>
    <p:sldId id="281" r:id="rId16"/>
    <p:sldId id="283" r:id="rId17"/>
    <p:sldId id="282" r:id="rId18"/>
    <p:sldId id="284" r:id="rId19"/>
    <p:sldId id="285" r:id="rId20"/>
    <p:sldId id="276" r:id="rId21"/>
    <p:sldId id="277" r:id="rId22"/>
    <p:sldId id="286" r:id="rId23"/>
    <p:sldId id="305" r:id="rId24"/>
    <p:sldId id="279" r:id="rId25"/>
    <p:sldId id="288" r:id="rId26"/>
    <p:sldId id="289" r:id="rId27"/>
    <p:sldId id="287" r:id="rId28"/>
    <p:sldId id="291" r:id="rId29"/>
    <p:sldId id="292" r:id="rId30"/>
    <p:sldId id="293" r:id="rId31"/>
    <p:sldId id="294" r:id="rId32"/>
    <p:sldId id="295" r:id="rId33"/>
    <p:sldId id="312" r:id="rId34"/>
    <p:sldId id="313" r:id="rId35"/>
    <p:sldId id="314" r:id="rId36"/>
    <p:sldId id="302" r:id="rId37"/>
    <p:sldId id="303" r:id="rId38"/>
    <p:sldId id="311" r:id="rId39"/>
    <p:sldId id="306" r:id="rId40"/>
    <p:sldId id="304" r:id="rId41"/>
    <p:sldId id="310" r:id="rId42"/>
    <p:sldId id="280" r:id="rId43"/>
    <p:sldId id="307" r:id="rId44"/>
  </p:sldIdLst>
  <p:sldSz cx="9144000" cy="6858000" type="screen4x3"/>
  <p:notesSz cx="6858000" cy="9144000"/>
  <p:defaultTextStyle>
    <a:defPPr>
      <a:defRPr lang="bg-BG"/>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8" d="100"/>
          <a:sy n="78" d="100"/>
        </p:scale>
        <p:origin x="-1650" y="-18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6.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Заглавен слайд">
    <p:spTree>
      <p:nvGrpSpPr>
        <p:cNvPr id="1" name=""/>
        <p:cNvGrpSpPr/>
        <p:nvPr/>
      </p:nvGrpSpPr>
      <p:grpSpPr>
        <a:xfrm>
          <a:off x="0" y="0"/>
          <a:ext cx="0" cy="0"/>
          <a:chOff x="0" y="0"/>
          <a:chExt cx="0" cy="0"/>
        </a:xfrm>
      </p:grpSpPr>
      <p:sp>
        <p:nvSpPr>
          <p:cNvPr id="2" name="Заглавие 1"/>
          <p:cNvSpPr>
            <a:spLocks noGrp="1"/>
          </p:cNvSpPr>
          <p:nvPr>
            <p:ph type="ctrTitle"/>
          </p:nvPr>
        </p:nvSpPr>
        <p:spPr>
          <a:xfrm>
            <a:off x="685800" y="2130425"/>
            <a:ext cx="7772400" cy="1470025"/>
          </a:xfrm>
        </p:spPr>
        <p:txBody>
          <a:bodyPr/>
          <a:lstStyle/>
          <a:p>
            <a:r>
              <a:rPr lang="bg-BG" smtClean="0"/>
              <a:t>Щракнете, за да редактирате стила на заглавието в образеца</a:t>
            </a:r>
            <a:endParaRPr lang="bg-BG"/>
          </a:p>
        </p:txBody>
      </p:sp>
      <p:sp>
        <p:nvSpPr>
          <p:cNvPr id="3" name="Подзаглавие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bg-BG" smtClean="0"/>
              <a:t>Щракнете, за да редактирате стила на подзаглавията в образеца</a:t>
            </a:r>
            <a:endParaRPr lang="bg-BG"/>
          </a:p>
        </p:txBody>
      </p:sp>
      <p:sp>
        <p:nvSpPr>
          <p:cNvPr id="6" name="Контейнер за номер на слайда 5"/>
          <p:cNvSpPr>
            <a:spLocks noGrp="1"/>
          </p:cNvSpPr>
          <p:nvPr>
            <p:ph type="sldNum" sz="quarter" idx="12"/>
          </p:nvPr>
        </p:nvSpPr>
        <p:spPr/>
        <p:txBody>
          <a:bodyPr/>
          <a:lstStyle/>
          <a:p>
            <a:pPr>
              <a:defRPr/>
            </a:pPr>
            <a:fld id="{9827989B-8F13-40F1-9960-7EB51C7E7115}" type="slidenum">
              <a:rPr lang="bg-BG" smtClean="0"/>
              <a:pPr>
                <a:defRPr/>
              </a:pPr>
              <a:t>‹#›</a:t>
            </a:fld>
            <a:endParaRPr lang="bg-BG"/>
          </a:p>
        </p:txBody>
      </p:sp>
      <p:sp>
        <p:nvSpPr>
          <p:cNvPr id="7" name="Slide Number Placeholder 5"/>
          <p:cNvSpPr txBox="1">
            <a:spLocks/>
          </p:cNvSpPr>
          <p:nvPr userDrawn="1"/>
        </p:nvSpPr>
        <p:spPr>
          <a:xfrm>
            <a:off x="6568059" y="6305724"/>
            <a:ext cx="2133600" cy="365125"/>
          </a:xfrm>
          <a:prstGeom prst="rect">
            <a:avLst/>
          </a:prstGeom>
        </p:spPr>
        <p:txBody>
          <a:bodyPr anchor="ctr"/>
          <a:lstStyle/>
          <a:p>
            <a:pPr>
              <a:defRPr/>
            </a:pPr>
            <a:fld id="{80D78CFF-60FD-4E5A-B80A-4BFB286954D3}" type="slidenum">
              <a:rPr lang="bg-BG" sz="1200">
                <a:solidFill>
                  <a:schemeClr val="tx1">
                    <a:tint val="75000"/>
                  </a:schemeClr>
                </a:solidFill>
              </a:rPr>
              <a:pPr>
                <a:defRPr/>
              </a:pPr>
              <a:t>‹#›</a:t>
            </a:fld>
            <a:endParaRPr lang="bg-BG" sz="1200">
              <a:solidFill>
                <a:schemeClr val="tx1">
                  <a:tint val="75000"/>
                </a:schemeClr>
              </a:solidFill>
            </a:endParaRPr>
          </a:p>
        </p:txBody>
      </p:sp>
      <p:sp>
        <p:nvSpPr>
          <p:cNvPr id="8" name="Rectangle 8"/>
          <p:cNvSpPr/>
          <p:nvPr userDrawn="1"/>
        </p:nvSpPr>
        <p:spPr>
          <a:xfrm>
            <a:off x="35496" y="1297162"/>
            <a:ext cx="5680075" cy="4300537"/>
          </a:xfrm>
          <a:prstGeom prst="rect">
            <a:avLst/>
          </a:prstGeom>
          <a:solidFill>
            <a:schemeClr val="accent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bg-BG"/>
          </a:p>
        </p:txBody>
      </p:sp>
      <p:sp>
        <p:nvSpPr>
          <p:cNvPr id="9" name="Rectangle 15"/>
          <p:cNvSpPr/>
          <p:nvPr userDrawn="1"/>
        </p:nvSpPr>
        <p:spPr>
          <a:xfrm>
            <a:off x="5715571" y="1286049"/>
            <a:ext cx="3427413" cy="4311650"/>
          </a:xfrm>
          <a:prstGeom prst="rect">
            <a:avLst/>
          </a:prstGeom>
          <a:solidFill>
            <a:schemeClr val="accent1">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bg-BG"/>
          </a:p>
        </p:txBody>
      </p:sp>
      <p:sp>
        <p:nvSpPr>
          <p:cNvPr id="10" name="Rectangle 16"/>
          <p:cNvSpPr/>
          <p:nvPr userDrawn="1"/>
        </p:nvSpPr>
        <p:spPr>
          <a:xfrm>
            <a:off x="35496" y="5599287"/>
            <a:ext cx="4619625" cy="1196975"/>
          </a:xfrm>
          <a:prstGeom prst="rect">
            <a:avLst/>
          </a:prstGeom>
          <a:solidFill>
            <a:schemeClr val="accent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endParaRPr lang="bg-BG" sz="800" cap="small" dirty="0"/>
          </a:p>
          <a:p>
            <a:pPr algn="just" fontAlgn="auto">
              <a:spcBef>
                <a:spcPts val="0"/>
              </a:spcBef>
              <a:spcAft>
                <a:spcPts val="0"/>
              </a:spcAft>
              <a:defRPr/>
            </a:pPr>
            <a:endParaRPr lang="bg-BG" sz="800" cap="small" dirty="0"/>
          </a:p>
          <a:p>
            <a:pPr algn="just" fontAlgn="auto">
              <a:spcBef>
                <a:spcPts val="0"/>
              </a:spcBef>
              <a:spcAft>
                <a:spcPts val="0"/>
              </a:spcAft>
              <a:defRPr/>
            </a:pPr>
            <a:endParaRPr lang="bg-BG" sz="800" cap="small" dirty="0"/>
          </a:p>
          <a:p>
            <a:pPr algn="just" fontAlgn="auto">
              <a:spcBef>
                <a:spcPts val="0"/>
              </a:spcBef>
              <a:spcAft>
                <a:spcPts val="0"/>
              </a:spcAft>
              <a:defRPr/>
            </a:pPr>
            <a:endParaRPr lang="bg-BG" sz="800" cap="small" dirty="0"/>
          </a:p>
          <a:p>
            <a:pPr algn="just" fontAlgn="auto">
              <a:spcBef>
                <a:spcPts val="0"/>
              </a:spcBef>
              <a:spcAft>
                <a:spcPts val="0"/>
              </a:spcAft>
              <a:defRPr/>
            </a:pPr>
            <a:endParaRPr lang="bg-BG" sz="800" cap="small" dirty="0"/>
          </a:p>
          <a:p>
            <a:pPr algn="just" fontAlgn="auto">
              <a:spcBef>
                <a:spcPts val="0"/>
              </a:spcBef>
              <a:spcAft>
                <a:spcPts val="0"/>
              </a:spcAft>
              <a:defRPr/>
            </a:pPr>
            <a:r>
              <a:rPr lang="ru-RU" sz="800" cap="small" dirty="0"/>
              <a:t>Този документ е създаден в рамките на проект „</a:t>
            </a:r>
            <a:r>
              <a:rPr lang="bg-BG" sz="800" cap="small" dirty="0"/>
              <a:t>Повишаване на компетентността на съдии, съдебни </a:t>
            </a:r>
            <a:r>
              <a:rPr lang="bg-BG" sz="800" cap="small" dirty="0" err="1"/>
              <a:t>помощници</a:t>
            </a:r>
            <a:r>
              <a:rPr lang="bg-BG" sz="800" cap="small" dirty="0"/>
              <a:t> и съдебни служители от ВАС и административните съдилища</a:t>
            </a:r>
            <a:r>
              <a:rPr lang="ru-RU" sz="800" cap="small" dirty="0"/>
              <a:t>”, Договор № </a:t>
            </a:r>
            <a:r>
              <a:rPr lang="bg-BG" sz="800" cap="small" dirty="0"/>
              <a:t>1</a:t>
            </a:r>
            <a:r>
              <a:rPr lang="en-US" sz="800" cap="small" dirty="0"/>
              <a:t>3</a:t>
            </a:r>
            <a:r>
              <a:rPr lang="bg-BG" sz="800" cap="small" dirty="0"/>
              <a:t>-</a:t>
            </a:r>
            <a:r>
              <a:rPr lang="en-US" sz="800" cap="small" dirty="0"/>
              <a:t>24</a:t>
            </a:r>
            <a:r>
              <a:rPr lang="bg-BG" sz="800" cap="small" dirty="0"/>
              <a:t>-</a:t>
            </a:r>
            <a:r>
              <a:rPr lang="en-US" sz="800" cap="small" dirty="0"/>
              <a:t>2</a:t>
            </a:r>
            <a:r>
              <a:rPr lang="bg-BG" sz="800" cap="small" dirty="0"/>
              <a:t>/</a:t>
            </a:r>
            <a:r>
              <a:rPr lang="en-US" sz="800" cap="small" dirty="0"/>
              <a:t>10</a:t>
            </a:r>
            <a:r>
              <a:rPr lang="bg-BG" sz="800" cap="small" dirty="0"/>
              <a:t>.0</a:t>
            </a:r>
            <a:r>
              <a:rPr lang="en-US" sz="800" cap="small" dirty="0"/>
              <a:t>9</a:t>
            </a:r>
            <a:r>
              <a:rPr lang="bg-BG" sz="800" cap="small" dirty="0"/>
              <a:t>.201</a:t>
            </a:r>
            <a:r>
              <a:rPr lang="en-US" sz="800" cap="small" dirty="0"/>
              <a:t>3 </a:t>
            </a:r>
            <a:r>
              <a:rPr lang="ru-RU" sz="800" cap="small" dirty="0"/>
              <a:t>г., </a:t>
            </a:r>
            <a:r>
              <a:rPr lang="bg-BG" sz="800" cap="small" dirty="0"/>
              <a:t>финансиран от Оперативна програма „Административен капацитет”, </a:t>
            </a:r>
            <a:r>
              <a:rPr lang="bg-BG" sz="800" cap="small" dirty="0" err="1"/>
              <a:t>съфинансирана</a:t>
            </a:r>
            <a:r>
              <a:rPr lang="bg-BG" sz="800" cap="small" dirty="0"/>
              <a:t> от Европейския съюз чрез Европейския социален фонд</a:t>
            </a:r>
          </a:p>
        </p:txBody>
      </p:sp>
      <p:sp>
        <p:nvSpPr>
          <p:cNvPr id="11" name="Rectangle 19"/>
          <p:cNvSpPr/>
          <p:nvPr userDrawn="1"/>
        </p:nvSpPr>
        <p:spPr>
          <a:xfrm>
            <a:off x="4655121" y="5589762"/>
            <a:ext cx="2232025" cy="1206500"/>
          </a:xfrm>
          <a:prstGeom prst="rect">
            <a:avLst/>
          </a:prstGeom>
          <a:solidFill>
            <a:schemeClr val="accent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bg-BG"/>
          </a:p>
        </p:txBody>
      </p:sp>
      <p:sp>
        <p:nvSpPr>
          <p:cNvPr id="12" name="Rectangle 20"/>
          <p:cNvSpPr/>
          <p:nvPr userDrawn="1"/>
        </p:nvSpPr>
        <p:spPr>
          <a:xfrm>
            <a:off x="6887146" y="5589762"/>
            <a:ext cx="2232025" cy="1206500"/>
          </a:xfrm>
          <a:prstGeom prst="rect">
            <a:avLst/>
          </a:prstGeom>
          <a:solidFill>
            <a:schemeClr val="accent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bg-BG" sz="1100" cap="small" dirty="0">
                <a:latin typeface="Cambria" pitchFamily="18" charset="0"/>
              </a:rPr>
              <a:t> </a:t>
            </a:r>
          </a:p>
          <a:p>
            <a:pPr>
              <a:defRPr/>
            </a:pPr>
            <a:endParaRPr lang="bg-BG" sz="1100" cap="small" dirty="0">
              <a:latin typeface="Cambria" pitchFamily="18" charset="0"/>
            </a:endParaRPr>
          </a:p>
          <a:p>
            <a:pPr>
              <a:defRPr/>
            </a:pPr>
            <a:endParaRPr lang="bg-BG" sz="1100" cap="small" dirty="0">
              <a:latin typeface="Cambria" pitchFamily="18" charset="0"/>
            </a:endParaRPr>
          </a:p>
          <a:p>
            <a:pPr>
              <a:defRPr/>
            </a:pPr>
            <a:endParaRPr lang="bg-BG" sz="1100" cap="small" dirty="0">
              <a:latin typeface="Cambria" pitchFamily="18" charset="0"/>
            </a:endParaRPr>
          </a:p>
          <a:p>
            <a:pPr>
              <a:defRPr/>
            </a:pPr>
            <a:endParaRPr lang="bg-BG" sz="1100" cap="small" dirty="0">
              <a:latin typeface="Cambria" pitchFamily="18" charset="0"/>
            </a:endParaRPr>
          </a:p>
        </p:txBody>
      </p:sp>
      <p:pic>
        <p:nvPicPr>
          <p:cNvPr id="13" name="Picture 12" descr="http://mezdra.bg/wp-content/uploads/2012/01/OPAK_logo.jpg"/>
          <p:cNvPicPr>
            <a:picLocks noChangeAspect="1" noChangeArrowheads="1"/>
          </p:cNvPicPr>
          <p:nvPr userDrawn="1"/>
        </p:nvPicPr>
        <p:blipFill>
          <a:blip r:embed="rId2" cstate="print"/>
          <a:srcRect/>
          <a:stretch>
            <a:fillRect/>
          </a:stretch>
        </p:blipFill>
        <p:spPr bwMode="auto">
          <a:xfrm>
            <a:off x="3362896" y="65262"/>
            <a:ext cx="2482850" cy="1100137"/>
          </a:xfrm>
          <a:prstGeom prst="rect">
            <a:avLst/>
          </a:prstGeom>
          <a:noFill/>
          <a:ln w="9525">
            <a:noFill/>
            <a:miter lim="800000"/>
            <a:headEnd/>
            <a:tailEnd/>
          </a:ln>
        </p:spPr>
      </p:pic>
      <p:pic>
        <p:nvPicPr>
          <p:cNvPr id="14" name="Picture 14" descr="http://www.carlsbergbulgaria.bg/SiteCollectionImages/logo%20ESF_BG.jpg"/>
          <p:cNvPicPr>
            <a:picLocks noChangeAspect="1" noChangeArrowheads="1"/>
          </p:cNvPicPr>
          <p:nvPr userDrawn="1"/>
        </p:nvPicPr>
        <p:blipFill>
          <a:blip r:embed="rId3" cstate="print"/>
          <a:srcRect/>
          <a:stretch>
            <a:fillRect/>
          </a:stretch>
        </p:blipFill>
        <p:spPr bwMode="auto">
          <a:xfrm>
            <a:off x="7563421" y="74787"/>
            <a:ext cx="1557338" cy="1216025"/>
          </a:xfrm>
          <a:prstGeom prst="rect">
            <a:avLst/>
          </a:prstGeom>
          <a:noFill/>
          <a:ln w="9525">
            <a:noFill/>
            <a:miter lim="800000"/>
            <a:headEnd/>
            <a:tailEnd/>
          </a:ln>
        </p:spPr>
      </p:pic>
      <p:pic>
        <p:nvPicPr>
          <p:cNvPr id="15" name="Picture 16" descr="http://www.europe.bg/upload/docs/logo_EU_BG.JPG"/>
          <p:cNvPicPr>
            <a:picLocks noChangeAspect="1" noChangeArrowheads="1"/>
          </p:cNvPicPr>
          <p:nvPr userDrawn="1"/>
        </p:nvPicPr>
        <p:blipFill>
          <a:blip r:embed="rId4" cstate="print"/>
          <a:srcRect/>
          <a:stretch>
            <a:fillRect/>
          </a:stretch>
        </p:blipFill>
        <p:spPr bwMode="auto">
          <a:xfrm>
            <a:off x="35496" y="44624"/>
            <a:ext cx="1743075" cy="1173163"/>
          </a:xfrm>
          <a:prstGeom prst="rect">
            <a:avLst/>
          </a:prstGeom>
          <a:noFill/>
          <a:ln w="9525">
            <a:noFill/>
            <a:miter lim="800000"/>
            <a:headEnd/>
            <a:tailEnd/>
          </a:ln>
        </p:spPr>
      </p:pic>
      <p:sp>
        <p:nvSpPr>
          <p:cNvPr id="16" name="Контейнер за номер на слайда 5"/>
          <p:cNvSpPr txBox="1">
            <a:spLocks/>
          </p:cNvSpPr>
          <p:nvPr userDrawn="1"/>
        </p:nvSpPr>
        <p:spPr>
          <a:xfrm>
            <a:off x="6568059" y="6305724"/>
            <a:ext cx="2133600" cy="365125"/>
          </a:xfrm>
          <a:prstGeom prst="rect">
            <a:avLst/>
          </a:prstGeom>
        </p:spPr>
        <p:txBody>
          <a:bodyPr anchor="ctr"/>
          <a:lstStyle>
            <a:lvl1pPr>
              <a:defRPr/>
            </a:lvl1pPr>
          </a:lstStyle>
          <a:p>
            <a:pPr algn="r">
              <a:defRPr/>
            </a:pPr>
            <a:fld id="{F5AD987F-B20C-4179-ABD8-4D16D8F863FA}" type="slidenum">
              <a:rPr lang="en-US" sz="1200" smtClean="0">
                <a:solidFill>
                  <a:schemeClr val="tx1">
                    <a:tint val="75000"/>
                  </a:schemeClr>
                </a:solidFill>
              </a:rPr>
              <a:pPr algn="r">
                <a:defRPr/>
              </a:pPr>
              <a:t>‹#›</a:t>
            </a:fld>
            <a:endParaRPr lang="en-US" sz="1200">
              <a:solidFill>
                <a:schemeClr val="tx1">
                  <a:tint val="75000"/>
                </a:schemeClr>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лавие и съдържание">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smtClean="0"/>
              <a:t>Щракнете, за да редактирате стила на заглавието в образеца</a:t>
            </a:r>
            <a:endParaRPr lang="bg-BG"/>
          </a:p>
        </p:txBody>
      </p:sp>
      <p:sp>
        <p:nvSpPr>
          <p:cNvPr id="3" name="Контейнер за съдържание 2"/>
          <p:cNvSpPr>
            <a:spLocks noGrp="1"/>
          </p:cNvSpPr>
          <p:nvPr>
            <p:ph idx="1"/>
          </p:nvPr>
        </p:nvSpPr>
        <p:spPr/>
        <p:txBody>
          <a:bodyPr/>
          <a:lstStyle/>
          <a:p>
            <a:pPr lvl="0"/>
            <a:r>
              <a:rPr lang="bg-BG" smtClean="0"/>
              <a:t>Щракн., за да ред. стил на загл. в обр.</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6" name="Контейнер за номер на слайда 5"/>
          <p:cNvSpPr>
            <a:spLocks noGrp="1"/>
          </p:cNvSpPr>
          <p:nvPr>
            <p:ph type="sldNum" sz="quarter" idx="12"/>
          </p:nvPr>
        </p:nvSpPr>
        <p:spPr/>
        <p:txBody>
          <a:bodyPr/>
          <a:lstStyle/>
          <a:p>
            <a:pPr>
              <a:defRPr/>
            </a:pPr>
            <a:fld id="{9827989B-8F13-40F1-9960-7EB51C7E7115}" type="slidenum">
              <a:rPr lang="bg-BG" smtClean="0"/>
              <a:pPr>
                <a:defRPr/>
              </a:pPr>
              <a:t>‹#›</a:t>
            </a:fld>
            <a:endParaRPr lang="bg-BG"/>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лавка на секция">
    <p:spTree>
      <p:nvGrpSpPr>
        <p:cNvPr id="1" name=""/>
        <p:cNvGrpSpPr/>
        <p:nvPr/>
      </p:nvGrpSpPr>
      <p:grpSpPr>
        <a:xfrm>
          <a:off x="0" y="0"/>
          <a:ext cx="0" cy="0"/>
          <a:chOff x="0" y="0"/>
          <a:chExt cx="0" cy="0"/>
        </a:xfrm>
      </p:grpSpPr>
      <p:sp>
        <p:nvSpPr>
          <p:cNvPr id="2" name="Заглавие 1"/>
          <p:cNvSpPr>
            <a:spLocks noGrp="1"/>
          </p:cNvSpPr>
          <p:nvPr>
            <p:ph type="title"/>
          </p:nvPr>
        </p:nvSpPr>
        <p:spPr>
          <a:xfrm>
            <a:off x="722313" y="4406900"/>
            <a:ext cx="7772400" cy="1362075"/>
          </a:xfrm>
        </p:spPr>
        <p:txBody>
          <a:bodyPr anchor="t"/>
          <a:lstStyle>
            <a:lvl1pPr algn="l">
              <a:defRPr sz="4000" b="1" cap="all"/>
            </a:lvl1pPr>
          </a:lstStyle>
          <a:p>
            <a:r>
              <a:rPr lang="bg-BG" smtClean="0"/>
              <a:t>Щракнете, за да редактирате стила на заглавието в образеца</a:t>
            </a:r>
            <a:endParaRPr lang="bg-BG"/>
          </a:p>
        </p:txBody>
      </p:sp>
      <p:sp>
        <p:nvSpPr>
          <p:cNvPr id="3" name="Текстов контейне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bg-BG" smtClean="0"/>
              <a:t>Щракн., за да ред. стил на загл. в обр.</a:t>
            </a:r>
          </a:p>
        </p:txBody>
      </p:sp>
      <p:sp>
        <p:nvSpPr>
          <p:cNvPr id="6" name="Контейнер за номер на слайда 5"/>
          <p:cNvSpPr>
            <a:spLocks noGrp="1"/>
          </p:cNvSpPr>
          <p:nvPr>
            <p:ph type="sldNum" sz="quarter" idx="12"/>
          </p:nvPr>
        </p:nvSpPr>
        <p:spPr/>
        <p:txBody>
          <a:bodyPr/>
          <a:lstStyle/>
          <a:p>
            <a:pPr>
              <a:defRPr/>
            </a:pPr>
            <a:fld id="{9827989B-8F13-40F1-9960-7EB51C7E7115}" type="slidenum">
              <a:rPr lang="bg-BG" smtClean="0"/>
              <a:pPr>
                <a:defRPr/>
              </a:pPr>
              <a:t>‹#›</a:t>
            </a:fld>
            <a:endParaRPr lang="bg-BG"/>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е съдържания">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smtClean="0"/>
              <a:t>Щракнете, за да редактирате стила на заглавието в образеца</a:t>
            </a:r>
            <a:endParaRPr lang="bg-BG"/>
          </a:p>
        </p:txBody>
      </p:sp>
      <p:sp>
        <p:nvSpPr>
          <p:cNvPr id="3" name="Контейнер за съдържани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bg-BG" smtClean="0"/>
              <a:t>Щракн., за да ред. стил на загл. в обр.</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Контейнер за съдържани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bg-BG" smtClean="0"/>
              <a:t>Щракн., за да ред. стил на загл. в обр.</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7" name="Контейнер за номер на слайда 6"/>
          <p:cNvSpPr>
            <a:spLocks noGrp="1"/>
          </p:cNvSpPr>
          <p:nvPr>
            <p:ph type="sldNum" sz="quarter" idx="12"/>
          </p:nvPr>
        </p:nvSpPr>
        <p:spPr/>
        <p:txBody>
          <a:bodyPr/>
          <a:lstStyle/>
          <a:p>
            <a:pPr>
              <a:defRPr/>
            </a:pPr>
            <a:fld id="{9827989B-8F13-40F1-9960-7EB51C7E7115}" type="slidenum">
              <a:rPr lang="bg-BG" smtClean="0"/>
              <a:pPr>
                <a:defRPr/>
              </a:pPr>
              <a:t>‹#›</a:t>
            </a:fld>
            <a:endParaRPr lang="bg-BG"/>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lvl1pPr>
              <a:defRPr/>
            </a:lvl1pPr>
          </a:lstStyle>
          <a:p>
            <a:r>
              <a:rPr lang="bg-BG" smtClean="0"/>
              <a:t>Щракнете, за да редактирате стила на заглавието в образеца</a:t>
            </a:r>
            <a:endParaRPr lang="bg-BG"/>
          </a:p>
        </p:txBody>
      </p:sp>
      <p:sp>
        <p:nvSpPr>
          <p:cNvPr id="3" name="Текстов контейне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Щракн., за да ред. стил на загл. в обр.</a:t>
            </a:r>
          </a:p>
        </p:txBody>
      </p:sp>
      <p:sp>
        <p:nvSpPr>
          <p:cNvPr id="4" name="Контейнер за съдържани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bg-BG" smtClean="0"/>
              <a:t>Щракн., за да ред. стил на загл. в обр.</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5" name="Текстов контейне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Щракн., за да ред. стил на загл. в обр.</a:t>
            </a:r>
          </a:p>
        </p:txBody>
      </p:sp>
      <p:sp>
        <p:nvSpPr>
          <p:cNvPr id="6" name="Контейнер за съдържани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bg-BG" smtClean="0"/>
              <a:t>Щракн., за да ред. стил на загл. в обр.</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9" name="Контейнер за номер на слайда 8"/>
          <p:cNvSpPr>
            <a:spLocks noGrp="1"/>
          </p:cNvSpPr>
          <p:nvPr>
            <p:ph type="sldNum" sz="quarter" idx="12"/>
          </p:nvPr>
        </p:nvSpPr>
        <p:spPr/>
        <p:txBody>
          <a:bodyPr/>
          <a:lstStyle/>
          <a:p>
            <a:pPr>
              <a:defRPr/>
            </a:pPr>
            <a:fld id="{9827989B-8F13-40F1-9960-7EB51C7E7115}" type="slidenum">
              <a:rPr lang="bg-BG" smtClean="0"/>
              <a:pPr>
                <a:defRPr/>
              </a:pPr>
              <a:t>‹#›</a:t>
            </a:fld>
            <a:endParaRPr lang="bg-BG"/>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Само заглавие">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smtClean="0"/>
              <a:t>Щракнете, за да редактирате стила на заглавието в образеца</a:t>
            </a:r>
            <a:endParaRPr lang="bg-BG"/>
          </a:p>
        </p:txBody>
      </p:sp>
      <p:sp>
        <p:nvSpPr>
          <p:cNvPr id="5" name="Контейнер за номер на слайда 4"/>
          <p:cNvSpPr>
            <a:spLocks noGrp="1"/>
          </p:cNvSpPr>
          <p:nvPr>
            <p:ph type="sldNum" sz="quarter" idx="12"/>
          </p:nvPr>
        </p:nvSpPr>
        <p:spPr/>
        <p:txBody>
          <a:bodyPr/>
          <a:lstStyle/>
          <a:p>
            <a:pPr>
              <a:defRPr/>
            </a:pPr>
            <a:fld id="{9827989B-8F13-40F1-9960-7EB51C7E7115}" type="slidenum">
              <a:rPr lang="bg-BG" smtClean="0"/>
              <a:pPr>
                <a:defRPr/>
              </a:pPr>
              <a:t>‹#›</a:t>
            </a:fld>
            <a:endParaRPr lang="bg-BG"/>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разен">
    <p:spTree>
      <p:nvGrpSpPr>
        <p:cNvPr id="1" name=""/>
        <p:cNvGrpSpPr/>
        <p:nvPr/>
      </p:nvGrpSpPr>
      <p:grpSpPr>
        <a:xfrm>
          <a:off x="0" y="0"/>
          <a:ext cx="0" cy="0"/>
          <a:chOff x="0" y="0"/>
          <a:chExt cx="0" cy="0"/>
        </a:xfrm>
      </p:grpSpPr>
      <p:sp>
        <p:nvSpPr>
          <p:cNvPr id="4" name="Контейнер за номер на слайда 3"/>
          <p:cNvSpPr>
            <a:spLocks noGrp="1"/>
          </p:cNvSpPr>
          <p:nvPr>
            <p:ph type="sldNum" sz="quarter" idx="12"/>
          </p:nvPr>
        </p:nvSpPr>
        <p:spPr/>
        <p:txBody>
          <a:bodyPr/>
          <a:lstStyle/>
          <a:p>
            <a:pPr>
              <a:defRPr/>
            </a:pPr>
            <a:fld id="{9827989B-8F13-40F1-9960-7EB51C7E7115}" type="slidenum">
              <a:rPr lang="bg-BG" smtClean="0"/>
              <a:pPr>
                <a:defRPr/>
              </a:pPr>
              <a:t>‹#›</a:t>
            </a:fld>
            <a:endParaRPr lang="bg-BG"/>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Съдържание с надпис">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57200" y="273050"/>
            <a:ext cx="3008313" cy="1162050"/>
          </a:xfrm>
        </p:spPr>
        <p:txBody>
          <a:bodyPr anchor="b"/>
          <a:lstStyle>
            <a:lvl1pPr algn="l">
              <a:defRPr sz="2000" b="1"/>
            </a:lvl1pPr>
          </a:lstStyle>
          <a:p>
            <a:r>
              <a:rPr lang="bg-BG" smtClean="0"/>
              <a:t>Щракнете, за да редактирате стила на заглавието в образеца</a:t>
            </a:r>
            <a:endParaRPr lang="bg-BG"/>
          </a:p>
        </p:txBody>
      </p:sp>
      <p:sp>
        <p:nvSpPr>
          <p:cNvPr id="3" name="Контейнер за съдържани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bg-BG" smtClean="0"/>
              <a:t>Щракн., за да ред. стил на загл. в обр.</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Текстов контейне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smtClean="0"/>
              <a:t>Щракн., за да ред. стил на загл. в обр.</a:t>
            </a:r>
          </a:p>
        </p:txBody>
      </p:sp>
      <p:sp>
        <p:nvSpPr>
          <p:cNvPr id="7" name="Контейнер за номер на слайда 6"/>
          <p:cNvSpPr>
            <a:spLocks noGrp="1"/>
          </p:cNvSpPr>
          <p:nvPr>
            <p:ph type="sldNum" sz="quarter" idx="12"/>
          </p:nvPr>
        </p:nvSpPr>
        <p:spPr/>
        <p:txBody>
          <a:bodyPr/>
          <a:lstStyle/>
          <a:p>
            <a:pPr>
              <a:defRPr/>
            </a:pPr>
            <a:fld id="{9827989B-8F13-40F1-9960-7EB51C7E7115}" type="slidenum">
              <a:rPr lang="bg-BG" smtClean="0"/>
              <a:pPr>
                <a:defRPr/>
              </a:pPr>
              <a:t>‹#›</a:t>
            </a:fld>
            <a:endParaRPr lang="bg-BG"/>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Картина с надпис">
    <p:spTree>
      <p:nvGrpSpPr>
        <p:cNvPr id="1" name=""/>
        <p:cNvGrpSpPr/>
        <p:nvPr/>
      </p:nvGrpSpPr>
      <p:grpSpPr>
        <a:xfrm>
          <a:off x="0" y="0"/>
          <a:ext cx="0" cy="0"/>
          <a:chOff x="0" y="0"/>
          <a:chExt cx="0" cy="0"/>
        </a:xfrm>
      </p:grpSpPr>
      <p:sp>
        <p:nvSpPr>
          <p:cNvPr id="2" name="Заглавие 1"/>
          <p:cNvSpPr>
            <a:spLocks noGrp="1"/>
          </p:cNvSpPr>
          <p:nvPr>
            <p:ph type="title"/>
          </p:nvPr>
        </p:nvSpPr>
        <p:spPr>
          <a:xfrm>
            <a:off x="1792288" y="4800600"/>
            <a:ext cx="5486400" cy="566738"/>
          </a:xfrm>
        </p:spPr>
        <p:txBody>
          <a:bodyPr anchor="b"/>
          <a:lstStyle>
            <a:lvl1pPr algn="l">
              <a:defRPr sz="2000" b="1"/>
            </a:lvl1pPr>
          </a:lstStyle>
          <a:p>
            <a:r>
              <a:rPr lang="bg-BG" smtClean="0"/>
              <a:t>Щракнете, за да редактирате стила на заглавието в образеца</a:t>
            </a:r>
            <a:endParaRPr lang="bg-BG"/>
          </a:p>
        </p:txBody>
      </p:sp>
      <p:sp>
        <p:nvSpPr>
          <p:cNvPr id="3" name="Контейнер за картина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bg-BG"/>
          </a:p>
        </p:txBody>
      </p:sp>
      <p:sp>
        <p:nvSpPr>
          <p:cNvPr id="4" name="Текстов контейне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smtClean="0"/>
              <a:t>Щракн., за да ред. стил на загл. в обр.</a:t>
            </a:r>
          </a:p>
        </p:txBody>
      </p:sp>
      <p:sp>
        <p:nvSpPr>
          <p:cNvPr id="7" name="Контейнер за номер на слайда 6"/>
          <p:cNvSpPr>
            <a:spLocks noGrp="1"/>
          </p:cNvSpPr>
          <p:nvPr>
            <p:ph type="sldNum" sz="quarter" idx="12"/>
          </p:nvPr>
        </p:nvSpPr>
        <p:spPr/>
        <p:txBody>
          <a:bodyPr/>
          <a:lstStyle/>
          <a:p>
            <a:pPr>
              <a:defRPr/>
            </a:pPr>
            <a:fld id="{9827989B-8F13-40F1-9960-7EB51C7E7115}" type="slidenum">
              <a:rPr lang="bg-BG" smtClean="0"/>
              <a:pPr>
                <a:defRPr/>
              </a:pPr>
              <a:t>‹#›</a:t>
            </a:fld>
            <a:endParaRPr lang="bg-BG"/>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лавие и вертикален текст">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smtClean="0"/>
              <a:t>Щракнете, за да редактирате стила на заглавието в образеца</a:t>
            </a:r>
            <a:endParaRPr lang="bg-BG"/>
          </a:p>
        </p:txBody>
      </p:sp>
      <p:sp>
        <p:nvSpPr>
          <p:cNvPr id="3" name="Контейнер за вертикален текст 2"/>
          <p:cNvSpPr>
            <a:spLocks noGrp="1"/>
          </p:cNvSpPr>
          <p:nvPr>
            <p:ph type="body" orient="vert" idx="1"/>
          </p:nvPr>
        </p:nvSpPr>
        <p:spPr/>
        <p:txBody>
          <a:bodyPr vert="eaVert"/>
          <a:lstStyle/>
          <a:p>
            <a:pPr lvl="0"/>
            <a:r>
              <a:rPr lang="bg-BG" smtClean="0"/>
              <a:t>Щракн., за да ред. стил на загл. в обр.</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6" name="Контейнер за номер на слайда 5"/>
          <p:cNvSpPr>
            <a:spLocks noGrp="1"/>
          </p:cNvSpPr>
          <p:nvPr>
            <p:ph type="sldNum" sz="quarter" idx="12"/>
          </p:nvPr>
        </p:nvSpPr>
        <p:spPr/>
        <p:txBody>
          <a:bodyPr/>
          <a:lstStyle/>
          <a:p>
            <a:pPr>
              <a:defRPr/>
            </a:pPr>
            <a:fld id="{9827989B-8F13-40F1-9960-7EB51C7E7115}" type="slidenum">
              <a:rPr lang="bg-BG" smtClean="0"/>
              <a:pPr>
                <a:defRPr/>
              </a:pPr>
              <a:t>‹#›</a:t>
            </a:fld>
            <a:endParaRPr lang="bg-BG"/>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но заглавие и текст">
    <p:spTree>
      <p:nvGrpSpPr>
        <p:cNvPr id="1" name=""/>
        <p:cNvGrpSpPr/>
        <p:nvPr/>
      </p:nvGrpSpPr>
      <p:grpSpPr>
        <a:xfrm>
          <a:off x="0" y="0"/>
          <a:ext cx="0" cy="0"/>
          <a:chOff x="0" y="0"/>
          <a:chExt cx="0" cy="0"/>
        </a:xfrm>
      </p:grpSpPr>
      <p:sp>
        <p:nvSpPr>
          <p:cNvPr id="2" name="Вертикално заглавие 1"/>
          <p:cNvSpPr>
            <a:spLocks noGrp="1"/>
          </p:cNvSpPr>
          <p:nvPr>
            <p:ph type="title" orient="vert"/>
          </p:nvPr>
        </p:nvSpPr>
        <p:spPr>
          <a:xfrm>
            <a:off x="6629400" y="274638"/>
            <a:ext cx="2057400" cy="5851525"/>
          </a:xfrm>
        </p:spPr>
        <p:txBody>
          <a:bodyPr vert="eaVert"/>
          <a:lstStyle/>
          <a:p>
            <a:r>
              <a:rPr lang="bg-BG" smtClean="0"/>
              <a:t>Щракнете, за да редактирате стила на заглавието в образеца</a:t>
            </a:r>
            <a:endParaRPr lang="bg-BG"/>
          </a:p>
        </p:txBody>
      </p:sp>
      <p:sp>
        <p:nvSpPr>
          <p:cNvPr id="3" name="Контейнер за вертикален текст 2"/>
          <p:cNvSpPr>
            <a:spLocks noGrp="1"/>
          </p:cNvSpPr>
          <p:nvPr>
            <p:ph type="body" orient="vert" idx="1"/>
          </p:nvPr>
        </p:nvSpPr>
        <p:spPr>
          <a:xfrm>
            <a:off x="457200" y="274638"/>
            <a:ext cx="6019800" cy="5851525"/>
          </a:xfrm>
        </p:spPr>
        <p:txBody>
          <a:bodyPr vert="eaVert"/>
          <a:lstStyle/>
          <a:p>
            <a:pPr lvl="0"/>
            <a:r>
              <a:rPr lang="bg-BG" smtClean="0"/>
              <a:t>Щракн., за да ред. стил на загл. в обр.</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Контейнер за дата 3"/>
          <p:cNvSpPr>
            <a:spLocks noGrp="1"/>
          </p:cNvSpPr>
          <p:nvPr>
            <p:ph type="dt" sz="half" idx="10"/>
          </p:nvPr>
        </p:nvSpPr>
        <p:spPr>
          <a:xfrm>
            <a:off x="457200" y="6356350"/>
            <a:ext cx="2133600" cy="365125"/>
          </a:xfrm>
          <a:prstGeom prst="rect">
            <a:avLst/>
          </a:prstGeom>
        </p:spPr>
        <p:txBody>
          <a:bodyPr/>
          <a:lstStyle/>
          <a:p>
            <a:pPr>
              <a:defRPr/>
            </a:pPr>
            <a:fld id="{EC28DBA8-85B7-49BA-918B-27445E61AFB9}" type="datetimeFigureOut">
              <a:rPr lang="bg-BG" smtClean="0"/>
              <a:pPr>
                <a:defRPr/>
              </a:pPr>
              <a:t>5.3.2014 г.</a:t>
            </a:fld>
            <a:endParaRPr lang="bg-BG"/>
          </a:p>
        </p:txBody>
      </p:sp>
      <p:sp>
        <p:nvSpPr>
          <p:cNvPr id="5" name="Контейнер за долния колонтитул 4"/>
          <p:cNvSpPr>
            <a:spLocks noGrp="1"/>
          </p:cNvSpPr>
          <p:nvPr>
            <p:ph type="ftr" sz="quarter" idx="11"/>
          </p:nvPr>
        </p:nvSpPr>
        <p:spPr>
          <a:xfrm>
            <a:off x="3124200" y="6356350"/>
            <a:ext cx="2895600" cy="365125"/>
          </a:xfrm>
          <a:prstGeom prst="rect">
            <a:avLst/>
          </a:prstGeom>
        </p:spPr>
        <p:txBody>
          <a:bodyPr/>
          <a:lstStyle/>
          <a:p>
            <a:pPr>
              <a:defRPr/>
            </a:pPr>
            <a:endParaRPr lang="bg-BG"/>
          </a:p>
        </p:txBody>
      </p:sp>
      <p:sp>
        <p:nvSpPr>
          <p:cNvPr id="6" name="Контейнер за номер на слайда 5"/>
          <p:cNvSpPr>
            <a:spLocks noGrp="1"/>
          </p:cNvSpPr>
          <p:nvPr>
            <p:ph type="sldNum" sz="quarter" idx="12"/>
          </p:nvPr>
        </p:nvSpPr>
        <p:spPr/>
        <p:txBody>
          <a:bodyPr/>
          <a:lstStyle/>
          <a:p>
            <a:pPr>
              <a:defRPr/>
            </a:pPr>
            <a:fld id="{9827989B-8F13-40F1-9960-7EB51C7E7115}" type="slidenum">
              <a:rPr lang="bg-BG" smtClean="0"/>
              <a:pPr>
                <a:defRPr/>
              </a:pPr>
              <a:t>‹#›</a:t>
            </a:fld>
            <a:endParaRPr lang="bg-BG"/>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Контейнер за заглавие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bg-BG" smtClean="0"/>
              <a:t>Щракнете, за да редактирате стила на заглавието в образеца</a:t>
            </a:r>
            <a:endParaRPr lang="bg-BG"/>
          </a:p>
        </p:txBody>
      </p:sp>
      <p:sp>
        <p:nvSpPr>
          <p:cNvPr id="3" name="Текстов контейне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bg-BG" smtClean="0"/>
              <a:t>Щракн., за да ред. стил на загл. в обр.</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6" name="Контейнер за номер на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9827989B-8F13-40F1-9960-7EB51C7E7115}" type="slidenum">
              <a:rPr lang="bg-BG" smtClean="0"/>
              <a:pPr>
                <a:defRPr/>
              </a:pPr>
              <a:t>‹#›</a:t>
            </a:fld>
            <a:endParaRPr lang="bg-BG"/>
          </a:p>
        </p:txBody>
      </p:sp>
      <p:sp>
        <p:nvSpPr>
          <p:cNvPr id="18" name="Контейнер за номер на слайда 5"/>
          <p:cNvSpPr txBox="1">
            <a:spLocks/>
          </p:cNvSpPr>
          <p:nvPr userDrawn="1"/>
        </p:nvSpPr>
        <p:spPr>
          <a:xfrm>
            <a:off x="6553200" y="6356350"/>
            <a:ext cx="2133600" cy="365125"/>
          </a:xfrm>
          <a:prstGeom prst="rect">
            <a:avLst/>
          </a:prstGeom>
        </p:spPr>
        <p:txBody>
          <a:bodyPr vert="horz" lIns="91440" tIns="45720" rIns="91440" bIns="45720" rtlCol="0" anchor="ctr"/>
          <a:lstStyle>
            <a:lvl1pPr algn="r">
              <a:defRPr sz="1200" smtClean="0">
                <a:solidFill>
                  <a:schemeClr val="tx1">
                    <a:tint val="75000"/>
                  </a:schemeClr>
                </a:solidFill>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618AA3F-2460-4BD8-B1D2-4D230787BF61}" type="slidenum">
              <a:rPr kumimoji="0" lang="bg-BG" sz="1200" b="0" i="0" u="none" strike="noStrike" kern="1200" cap="none" spc="0" normalizeH="0" baseline="0" noProof="0" smtClean="0">
                <a:ln>
                  <a:noFill/>
                </a:ln>
                <a:solidFill>
                  <a:schemeClr val="tx1">
                    <a:tint val="75000"/>
                  </a:schemeClr>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bg-BG" sz="1200" b="0" i="0" u="none" strike="noStrike" kern="1200" cap="none" spc="0" normalizeH="0" baseline="0" noProof="0">
              <a:ln>
                <a:noFill/>
              </a:ln>
              <a:solidFill>
                <a:schemeClr val="tx1">
                  <a:tint val="75000"/>
                </a:schemeClr>
              </a:solidFill>
              <a:effectLst/>
              <a:uLnTx/>
              <a:uFillTx/>
              <a:latin typeface="Arial" charset="0"/>
              <a:ea typeface="+mn-ea"/>
              <a:cs typeface="Arial" charset="0"/>
            </a:endParaRPr>
          </a:p>
        </p:txBody>
      </p:sp>
      <p:sp>
        <p:nvSpPr>
          <p:cNvPr id="19" name="Контейнер за номер на слайда 5"/>
          <p:cNvSpPr txBox="1">
            <a:spLocks/>
          </p:cNvSpPr>
          <p:nvPr userDrawn="1"/>
        </p:nvSpPr>
        <p:spPr>
          <a:xfrm>
            <a:off x="6553200" y="6356350"/>
            <a:ext cx="2133600" cy="365125"/>
          </a:xfrm>
          <a:prstGeom prst="rect">
            <a:avLst/>
          </a:prstGeom>
        </p:spPr>
        <p:txBody>
          <a:bodyPr anchor="ctr"/>
          <a:lstStyle>
            <a:lvl1pPr algn="r">
              <a:defRPr sz="1200">
                <a:solidFill>
                  <a:schemeClr val="tx1">
                    <a:tint val="75000"/>
                  </a:schemeClr>
                </a:solidFill>
              </a:defRPr>
            </a:lvl1pPr>
          </a:lstStyle>
          <a:p>
            <a:pPr>
              <a:defRPr/>
            </a:pPr>
            <a:fld id="{8A024634-D572-4242-B838-A6297360C9A7}" type="slidenum">
              <a:rPr lang="en-US" smtClean="0"/>
              <a:pPr>
                <a:defRPr/>
              </a:pPr>
              <a:t>‹#›</a:t>
            </a:fld>
            <a:endParaRPr lang="en-US"/>
          </a:p>
        </p:txBody>
      </p:sp>
      <p:sp>
        <p:nvSpPr>
          <p:cNvPr id="20" name="Text Box 227"/>
          <p:cNvSpPr txBox="1">
            <a:spLocks noChangeArrowheads="1"/>
          </p:cNvSpPr>
          <p:nvPr userDrawn="1"/>
        </p:nvSpPr>
        <p:spPr bwMode="auto">
          <a:xfrm>
            <a:off x="6781800" y="0"/>
            <a:ext cx="227013" cy="274638"/>
          </a:xfrm>
          <a:prstGeom prst="rect">
            <a:avLst/>
          </a:prstGeom>
          <a:noFill/>
          <a:ln w="9525">
            <a:noFill/>
            <a:miter lim="800000"/>
            <a:headEnd/>
            <a:tailEnd/>
          </a:ln>
          <a:effectLst/>
        </p:spPr>
        <p:txBody>
          <a:bodyPr wrap="none">
            <a:spAutoFit/>
          </a:bodyPr>
          <a:lstStyle/>
          <a:p>
            <a:pPr algn="l">
              <a:defRPr/>
            </a:pPr>
            <a:r>
              <a:rPr lang="en-US" sz="1200"/>
              <a:t>.</a:t>
            </a:r>
          </a:p>
        </p:txBody>
      </p:sp>
      <p:pic>
        <p:nvPicPr>
          <p:cNvPr id="21" name="Picture 12" descr="http://mezdra.bg/wp-content/uploads/2012/01/OPAK_logo.jpg"/>
          <p:cNvPicPr>
            <a:picLocks noChangeAspect="1" noChangeArrowheads="1"/>
          </p:cNvPicPr>
          <p:nvPr userDrawn="1"/>
        </p:nvPicPr>
        <p:blipFill>
          <a:blip r:embed="rId13" cstate="print"/>
          <a:srcRect/>
          <a:stretch>
            <a:fillRect/>
          </a:stretch>
        </p:blipFill>
        <p:spPr bwMode="auto">
          <a:xfrm>
            <a:off x="3851275" y="95250"/>
            <a:ext cx="1457325" cy="644525"/>
          </a:xfrm>
          <a:prstGeom prst="rect">
            <a:avLst/>
          </a:prstGeom>
          <a:noFill/>
          <a:ln w="9525">
            <a:noFill/>
            <a:miter lim="800000"/>
            <a:headEnd/>
            <a:tailEnd/>
          </a:ln>
        </p:spPr>
      </p:pic>
      <p:pic>
        <p:nvPicPr>
          <p:cNvPr id="22" name="Picture 14" descr="http://www.carlsbergbulgaria.bg/SiteCollectionImages/logo%20ESF_BG.jpg"/>
          <p:cNvPicPr>
            <a:picLocks noChangeAspect="1" noChangeArrowheads="1"/>
          </p:cNvPicPr>
          <p:nvPr userDrawn="1"/>
        </p:nvPicPr>
        <p:blipFill>
          <a:blip r:embed="rId14" cstate="print"/>
          <a:srcRect/>
          <a:stretch>
            <a:fillRect/>
          </a:stretch>
        </p:blipFill>
        <p:spPr bwMode="auto">
          <a:xfrm>
            <a:off x="7885113" y="125413"/>
            <a:ext cx="912812" cy="712787"/>
          </a:xfrm>
          <a:prstGeom prst="rect">
            <a:avLst/>
          </a:prstGeom>
          <a:noFill/>
          <a:ln w="9525">
            <a:noFill/>
            <a:miter lim="800000"/>
            <a:headEnd/>
            <a:tailEnd/>
          </a:ln>
        </p:spPr>
      </p:pic>
      <p:sp>
        <p:nvSpPr>
          <p:cNvPr id="23" name="Rectangle 16"/>
          <p:cNvSpPr/>
          <p:nvPr userDrawn="1"/>
        </p:nvSpPr>
        <p:spPr>
          <a:xfrm>
            <a:off x="0" y="6396038"/>
            <a:ext cx="7359650" cy="461962"/>
          </a:xfrm>
          <a:prstGeom prst="rect">
            <a:avLst/>
          </a:prstGeom>
        </p:spPr>
        <p:txBody>
          <a:bodyPr>
            <a:spAutoFit/>
          </a:bodyPr>
          <a:lstStyle/>
          <a:p>
            <a:pPr algn="just" fontAlgn="auto">
              <a:spcBef>
                <a:spcPts val="0"/>
              </a:spcBef>
              <a:spcAft>
                <a:spcPts val="0"/>
              </a:spcAft>
              <a:defRPr/>
            </a:pPr>
            <a:r>
              <a:rPr lang="ru-RU" sz="800" i="1" cap="small" dirty="0">
                <a:solidFill>
                  <a:schemeClr val="accent1">
                    <a:lumMod val="50000"/>
                  </a:schemeClr>
                </a:solidFill>
                <a:latin typeface="+mn-lt"/>
              </a:rPr>
              <a:t>Този документ е създаден в рамките на проект „</a:t>
            </a:r>
            <a:r>
              <a:rPr lang="bg-BG" sz="800" i="1" cap="small" dirty="0">
                <a:solidFill>
                  <a:schemeClr val="accent1">
                    <a:lumMod val="50000"/>
                  </a:schemeClr>
                </a:solidFill>
                <a:latin typeface="+mn-lt"/>
              </a:rPr>
              <a:t>Повишаване на компетентността на съдии, съдебни </a:t>
            </a:r>
            <a:r>
              <a:rPr lang="bg-BG" sz="800" i="1" cap="small" dirty="0" err="1">
                <a:solidFill>
                  <a:schemeClr val="accent1">
                    <a:lumMod val="50000"/>
                  </a:schemeClr>
                </a:solidFill>
                <a:latin typeface="+mn-lt"/>
              </a:rPr>
              <a:t>помощници</a:t>
            </a:r>
            <a:r>
              <a:rPr lang="bg-BG" sz="800" i="1" cap="small" dirty="0">
                <a:solidFill>
                  <a:schemeClr val="accent1">
                    <a:lumMod val="50000"/>
                  </a:schemeClr>
                </a:solidFill>
                <a:latin typeface="+mn-lt"/>
              </a:rPr>
              <a:t> и съдебни служители от ВАС и административните съдилища</a:t>
            </a:r>
            <a:r>
              <a:rPr lang="ru-RU" sz="800" i="1" cap="small" dirty="0">
                <a:solidFill>
                  <a:schemeClr val="accent1">
                    <a:lumMod val="50000"/>
                  </a:schemeClr>
                </a:solidFill>
                <a:latin typeface="+mn-lt"/>
              </a:rPr>
              <a:t>”, Договор № </a:t>
            </a:r>
            <a:r>
              <a:rPr lang="bg-BG" sz="800" i="1" cap="small" dirty="0">
                <a:solidFill>
                  <a:schemeClr val="accent1">
                    <a:lumMod val="50000"/>
                  </a:schemeClr>
                </a:solidFill>
                <a:latin typeface="+mn-lt"/>
              </a:rPr>
              <a:t>1</a:t>
            </a:r>
            <a:r>
              <a:rPr lang="en-US" sz="800" i="1" cap="small" dirty="0">
                <a:solidFill>
                  <a:schemeClr val="accent1">
                    <a:lumMod val="50000"/>
                  </a:schemeClr>
                </a:solidFill>
                <a:latin typeface="+mn-lt"/>
              </a:rPr>
              <a:t>3</a:t>
            </a:r>
            <a:r>
              <a:rPr lang="bg-BG" sz="800" i="1" cap="small" dirty="0">
                <a:solidFill>
                  <a:schemeClr val="accent1">
                    <a:lumMod val="50000"/>
                  </a:schemeClr>
                </a:solidFill>
                <a:latin typeface="+mn-lt"/>
              </a:rPr>
              <a:t>-</a:t>
            </a:r>
            <a:r>
              <a:rPr lang="en-US" sz="800" i="1" cap="small" dirty="0">
                <a:solidFill>
                  <a:schemeClr val="accent1">
                    <a:lumMod val="50000"/>
                  </a:schemeClr>
                </a:solidFill>
                <a:latin typeface="+mn-lt"/>
              </a:rPr>
              <a:t>24</a:t>
            </a:r>
            <a:r>
              <a:rPr lang="bg-BG" sz="800" i="1" cap="small" dirty="0">
                <a:solidFill>
                  <a:schemeClr val="accent1">
                    <a:lumMod val="50000"/>
                  </a:schemeClr>
                </a:solidFill>
                <a:latin typeface="+mn-lt"/>
              </a:rPr>
              <a:t>-</a:t>
            </a:r>
            <a:r>
              <a:rPr lang="en-US" sz="800" i="1" cap="small" dirty="0">
                <a:solidFill>
                  <a:schemeClr val="accent1">
                    <a:lumMod val="50000"/>
                  </a:schemeClr>
                </a:solidFill>
                <a:latin typeface="+mn-lt"/>
              </a:rPr>
              <a:t>2</a:t>
            </a:r>
            <a:r>
              <a:rPr lang="bg-BG" sz="800" i="1" cap="small" dirty="0">
                <a:solidFill>
                  <a:schemeClr val="accent1">
                    <a:lumMod val="50000"/>
                  </a:schemeClr>
                </a:solidFill>
                <a:latin typeface="+mn-lt"/>
              </a:rPr>
              <a:t>/</a:t>
            </a:r>
            <a:r>
              <a:rPr lang="en-US" sz="800" i="1" cap="small" dirty="0">
                <a:solidFill>
                  <a:schemeClr val="accent1">
                    <a:lumMod val="50000"/>
                  </a:schemeClr>
                </a:solidFill>
                <a:latin typeface="+mn-lt"/>
              </a:rPr>
              <a:t>10</a:t>
            </a:r>
            <a:r>
              <a:rPr lang="bg-BG" sz="800" i="1" cap="small" dirty="0">
                <a:solidFill>
                  <a:schemeClr val="accent1">
                    <a:lumMod val="50000"/>
                  </a:schemeClr>
                </a:solidFill>
                <a:latin typeface="+mn-lt"/>
              </a:rPr>
              <a:t>.0</a:t>
            </a:r>
            <a:r>
              <a:rPr lang="en-US" sz="800" i="1" cap="small" dirty="0">
                <a:solidFill>
                  <a:schemeClr val="accent1">
                    <a:lumMod val="50000"/>
                  </a:schemeClr>
                </a:solidFill>
                <a:latin typeface="+mn-lt"/>
              </a:rPr>
              <a:t>9</a:t>
            </a:r>
            <a:r>
              <a:rPr lang="bg-BG" sz="800" i="1" cap="small" dirty="0">
                <a:solidFill>
                  <a:schemeClr val="accent1">
                    <a:lumMod val="50000"/>
                  </a:schemeClr>
                </a:solidFill>
                <a:latin typeface="+mn-lt"/>
              </a:rPr>
              <a:t>.201</a:t>
            </a:r>
            <a:r>
              <a:rPr lang="en-US" sz="800" i="1" cap="small" dirty="0">
                <a:solidFill>
                  <a:schemeClr val="accent1">
                    <a:lumMod val="50000"/>
                  </a:schemeClr>
                </a:solidFill>
                <a:latin typeface="+mn-lt"/>
              </a:rPr>
              <a:t>3 </a:t>
            </a:r>
            <a:r>
              <a:rPr lang="ru-RU" sz="800" i="1" cap="small" dirty="0">
                <a:solidFill>
                  <a:schemeClr val="accent1">
                    <a:lumMod val="50000"/>
                  </a:schemeClr>
                </a:solidFill>
                <a:latin typeface="+mn-lt"/>
              </a:rPr>
              <a:t>г., </a:t>
            </a:r>
            <a:r>
              <a:rPr lang="bg-BG" sz="800" i="1" cap="small" dirty="0">
                <a:solidFill>
                  <a:schemeClr val="accent1">
                    <a:lumMod val="50000"/>
                  </a:schemeClr>
                </a:solidFill>
                <a:latin typeface="+mn-lt"/>
              </a:rPr>
              <a:t>финансиран от Оперативна програма „Административен капацитет”, </a:t>
            </a:r>
            <a:r>
              <a:rPr lang="bg-BG" sz="800" i="1" cap="small" dirty="0" err="1">
                <a:solidFill>
                  <a:schemeClr val="accent1">
                    <a:lumMod val="50000"/>
                  </a:schemeClr>
                </a:solidFill>
                <a:latin typeface="+mn-lt"/>
              </a:rPr>
              <a:t>съфинансирана</a:t>
            </a:r>
            <a:r>
              <a:rPr lang="bg-BG" sz="800" i="1" cap="small" dirty="0">
                <a:solidFill>
                  <a:schemeClr val="accent1">
                    <a:lumMod val="50000"/>
                  </a:schemeClr>
                </a:solidFill>
                <a:latin typeface="+mn-lt"/>
              </a:rPr>
              <a:t> от Европейския съюз чрез Европейския социален фонд</a:t>
            </a:r>
          </a:p>
        </p:txBody>
      </p:sp>
      <p:cxnSp>
        <p:nvCxnSpPr>
          <p:cNvPr id="24" name="Straight Connector 19"/>
          <p:cNvCxnSpPr/>
          <p:nvPr userDrawn="1"/>
        </p:nvCxnSpPr>
        <p:spPr>
          <a:xfrm>
            <a:off x="20638" y="6237288"/>
            <a:ext cx="9051925" cy="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cxnSp>
        <p:nvCxnSpPr>
          <p:cNvPr id="25" name="Straight Connector 25"/>
          <p:cNvCxnSpPr/>
          <p:nvPr userDrawn="1"/>
        </p:nvCxnSpPr>
        <p:spPr>
          <a:xfrm>
            <a:off x="34925" y="6308725"/>
            <a:ext cx="9051925" cy="0"/>
          </a:xfrm>
          <a:prstGeom prst="line">
            <a:avLst/>
          </a:prstGeom>
          <a:ln>
            <a:solidFill>
              <a:srgbClr val="F6E508"/>
            </a:solidFill>
          </a:ln>
        </p:spPr>
        <p:style>
          <a:lnRef idx="3">
            <a:schemeClr val="accent3"/>
          </a:lnRef>
          <a:fillRef idx="0">
            <a:schemeClr val="accent3"/>
          </a:fillRef>
          <a:effectRef idx="2">
            <a:schemeClr val="accent3"/>
          </a:effectRef>
          <a:fontRef idx="minor">
            <a:schemeClr val="tx1"/>
          </a:fontRef>
        </p:style>
      </p:cxnSp>
      <p:cxnSp>
        <p:nvCxnSpPr>
          <p:cNvPr id="26" name="Straight Connector 27"/>
          <p:cNvCxnSpPr/>
          <p:nvPr userDrawn="1"/>
        </p:nvCxnSpPr>
        <p:spPr>
          <a:xfrm>
            <a:off x="7451725" y="6165850"/>
            <a:ext cx="0" cy="590550"/>
          </a:xfrm>
          <a:prstGeom prst="line">
            <a:avLst/>
          </a:prstGeom>
          <a:ln w="19050">
            <a:solidFill>
              <a:schemeClr val="accent1">
                <a:lumMod val="60000"/>
                <a:lumOff val="4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7" name="Straight Connector 30"/>
          <p:cNvCxnSpPr/>
          <p:nvPr userDrawn="1"/>
        </p:nvCxnSpPr>
        <p:spPr>
          <a:xfrm>
            <a:off x="7394575" y="6021388"/>
            <a:ext cx="0" cy="668337"/>
          </a:xfrm>
          <a:prstGeom prst="line">
            <a:avLst/>
          </a:prstGeom>
          <a:ln w="19050">
            <a:solidFill>
              <a:schemeClr val="accent1">
                <a:lumMod val="20000"/>
                <a:lumOff val="8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28" name="Picture 16" descr="http://www.europe.bg/upload/docs/logo_EU_BG.JPG"/>
          <p:cNvPicPr>
            <a:picLocks noChangeAspect="1" noChangeArrowheads="1"/>
          </p:cNvPicPr>
          <p:nvPr userDrawn="1"/>
        </p:nvPicPr>
        <p:blipFill>
          <a:blip r:embed="rId15" cstate="print"/>
          <a:srcRect/>
          <a:stretch>
            <a:fillRect/>
          </a:stretch>
        </p:blipFill>
        <p:spPr bwMode="auto">
          <a:xfrm>
            <a:off x="20638" y="95250"/>
            <a:ext cx="1022350" cy="6889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951" r:id="rId1"/>
    <p:sldLayoutId id="2147483952" r:id="rId2"/>
    <p:sldLayoutId id="2147483953" r:id="rId3"/>
    <p:sldLayoutId id="2147483954" r:id="rId4"/>
    <p:sldLayoutId id="2147483955" r:id="rId5"/>
    <p:sldLayoutId id="2147483956" r:id="rId6"/>
    <p:sldLayoutId id="2147483957" r:id="rId7"/>
    <p:sldLayoutId id="2147483958" r:id="rId8"/>
    <p:sldLayoutId id="2147483959" r:id="rId9"/>
    <p:sldLayoutId id="2147483960" r:id="rId10"/>
    <p:sldLayoutId id="214748396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836592" y="2204864"/>
            <a:ext cx="3307408" cy="2880320"/>
          </a:xfrm>
        </p:spPr>
        <p:txBody>
          <a:bodyPr>
            <a:noAutofit/>
          </a:bodyPr>
          <a:lstStyle/>
          <a:p>
            <a:pPr algn="ctr" eaLnBrk="1" fontAlgn="auto" hangingPunct="1">
              <a:spcAft>
                <a:spcPts val="0"/>
              </a:spcAft>
              <a:defRPr/>
            </a:pPr>
            <a:r>
              <a:rPr lang="bg-BG" sz="2000" b="1" dirty="0">
                <a:solidFill>
                  <a:schemeClr val="accent1">
                    <a:lumMod val="50000"/>
                  </a:schemeClr>
                </a:solidFill>
                <a:latin typeface="Cambria" pitchFamily="18" charset="0"/>
                <a:ea typeface="+mn-ea"/>
                <a:cs typeface="Arial" charset="0"/>
              </a:rPr>
              <a:t>Жанрове на деловата кореспонденция</a:t>
            </a:r>
            <a:endParaRPr lang="bg-BG" sz="2000" b="1" dirty="0">
              <a:solidFill>
                <a:schemeClr val="accent1">
                  <a:lumMod val="50000"/>
                </a:schemeClr>
              </a:solidFill>
              <a:latin typeface="Cambria" pitchFamily="18" charset="0"/>
              <a:ea typeface="+mn-ea"/>
              <a:cs typeface="Arial" charset="0"/>
            </a:endParaRPr>
          </a:p>
        </p:txBody>
      </p:sp>
      <p:sp>
        <p:nvSpPr>
          <p:cNvPr id="6" name="Title 1"/>
          <p:cNvSpPr txBox="1">
            <a:spLocks/>
          </p:cNvSpPr>
          <p:nvPr/>
        </p:nvSpPr>
        <p:spPr bwMode="auto">
          <a:xfrm>
            <a:off x="92075" y="1628775"/>
            <a:ext cx="5499100" cy="3960813"/>
          </a:xfrm>
          <a:prstGeom prst="rect">
            <a:avLst/>
          </a:prstGeom>
          <a:noFill/>
          <a:ln w="9525">
            <a:noFill/>
            <a:miter lim="800000"/>
            <a:headEnd/>
            <a:tailEnd/>
          </a:ln>
        </p:spPr>
        <p:txBody>
          <a:bodyPr anchor="ctr"/>
          <a:lstStyle/>
          <a:p>
            <a:pPr algn="r"/>
            <a:r>
              <a:rPr lang="bg-BG" sz="2000" b="1" dirty="0">
                <a:solidFill>
                  <a:srgbClr val="FFFF99"/>
                </a:solidFill>
                <a:latin typeface="Cambria" pitchFamily="18" charset="0"/>
              </a:rPr>
              <a:t>ОБУЧЕНИЕ НА ТЕМА</a:t>
            </a:r>
          </a:p>
          <a:p>
            <a:pPr algn="r"/>
            <a:endParaRPr lang="ru-RU" sz="2000" b="1" dirty="0">
              <a:solidFill>
                <a:srgbClr val="FFFF99"/>
              </a:solidFill>
              <a:latin typeface="Cambria" pitchFamily="18" charset="0"/>
            </a:endParaRPr>
          </a:p>
          <a:p>
            <a:pPr algn="r"/>
            <a:r>
              <a:rPr lang="bg-BG" sz="2000" b="1" dirty="0">
                <a:solidFill>
                  <a:srgbClr val="FFFF99"/>
                </a:solidFill>
                <a:latin typeface="Cambria" pitchFamily="18" charset="0"/>
              </a:rPr>
              <a:t>„ Водене на текуща и делова кореспонденция. </a:t>
            </a:r>
          </a:p>
          <a:p>
            <a:pPr algn="r"/>
            <a:r>
              <a:rPr lang="bg-BG" sz="2000" b="1" dirty="0">
                <a:solidFill>
                  <a:srgbClr val="FFFF99"/>
                </a:solidFill>
                <a:latin typeface="Cambria" pitchFamily="18" charset="0"/>
              </a:rPr>
              <a:t>Граматика на деловата и текуща кореспонденция. “</a:t>
            </a:r>
          </a:p>
        </p:txBody>
      </p:sp>
      <p:sp>
        <p:nvSpPr>
          <p:cNvPr id="7" name="Title 1"/>
          <p:cNvSpPr txBox="1">
            <a:spLocks/>
          </p:cNvSpPr>
          <p:nvPr/>
        </p:nvSpPr>
        <p:spPr bwMode="auto">
          <a:xfrm>
            <a:off x="4632325" y="5661025"/>
            <a:ext cx="2187575" cy="1163638"/>
          </a:xfrm>
          <a:prstGeom prst="rect">
            <a:avLst/>
          </a:prstGeom>
          <a:noFill/>
          <a:ln w="9525">
            <a:noFill/>
            <a:miter lim="800000"/>
            <a:headEnd/>
            <a:tailEnd/>
          </a:ln>
        </p:spPr>
        <p:txBody>
          <a:bodyPr anchor="ctr"/>
          <a:lstStyle/>
          <a:p>
            <a:pPr algn="r"/>
            <a:r>
              <a:rPr lang="bg-BG" sz="1200" b="1" dirty="0">
                <a:solidFill>
                  <a:srgbClr val="FFFF99"/>
                </a:solidFill>
                <a:latin typeface="Cambria" pitchFamily="18" charset="0"/>
              </a:rPr>
              <a:t>ЛЕКТОР</a:t>
            </a:r>
          </a:p>
          <a:p>
            <a:pPr algn="r"/>
            <a:endParaRPr lang="ru-RU" sz="1200" b="1" dirty="0">
              <a:solidFill>
                <a:srgbClr val="FFFF99"/>
              </a:solidFill>
              <a:latin typeface="Cambria" pitchFamily="18" charset="0"/>
            </a:endParaRPr>
          </a:p>
          <a:p>
            <a:pPr algn="r"/>
            <a:r>
              <a:rPr lang="bg-BG" sz="1200" b="1" dirty="0" smtClean="0">
                <a:solidFill>
                  <a:srgbClr val="FFFF99"/>
                </a:solidFill>
                <a:latin typeface="Cambria" pitchFamily="18" charset="0"/>
              </a:rPr>
              <a:t>доц. д-р Лалка Борисова</a:t>
            </a:r>
            <a:endParaRPr lang="bg-BG" sz="1200" b="1" dirty="0">
              <a:solidFill>
                <a:srgbClr val="FFFF99"/>
              </a:solidFill>
              <a:latin typeface="Cambria" pitchFamily="18" charset="0"/>
            </a:endParaRPr>
          </a:p>
        </p:txBody>
      </p:sp>
      <p:sp>
        <p:nvSpPr>
          <p:cNvPr id="8" name="Title 1"/>
          <p:cNvSpPr txBox="1">
            <a:spLocks/>
          </p:cNvSpPr>
          <p:nvPr/>
        </p:nvSpPr>
        <p:spPr bwMode="auto">
          <a:xfrm>
            <a:off x="6864350" y="5668963"/>
            <a:ext cx="2187575" cy="1163637"/>
          </a:xfrm>
          <a:prstGeom prst="rect">
            <a:avLst/>
          </a:prstGeom>
          <a:noFill/>
          <a:ln w="9525">
            <a:noFill/>
            <a:miter lim="800000"/>
            <a:headEnd/>
            <a:tailEnd/>
          </a:ln>
        </p:spPr>
        <p:txBody>
          <a:bodyPr anchor="ctr"/>
          <a:lstStyle/>
          <a:p>
            <a:pPr algn="r"/>
            <a:r>
              <a:rPr lang="bg-BG" sz="1200" b="1" dirty="0">
                <a:solidFill>
                  <a:srgbClr val="FFFF99"/>
                </a:solidFill>
                <a:latin typeface="Cambria" pitchFamily="18" charset="0"/>
              </a:rPr>
              <a:t>6 - 8 март 2014 г.</a:t>
            </a:r>
          </a:p>
          <a:p>
            <a:pPr algn="r"/>
            <a:endParaRPr lang="ru-RU" sz="1200" b="1" dirty="0">
              <a:solidFill>
                <a:srgbClr val="FFFF99"/>
              </a:solidFill>
              <a:latin typeface="Cambria" pitchFamily="18" charset="0"/>
            </a:endParaRPr>
          </a:p>
          <a:p>
            <a:pPr algn="r"/>
            <a:r>
              <a:rPr lang="bg-BG" sz="1200" b="1" dirty="0">
                <a:solidFill>
                  <a:srgbClr val="FFFF99"/>
                </a:solidFill>
                <a:latin typeface="Cambria" pitchFamily="18" charset="0"/>
              </a:rPr>
              <a:t>гр. София</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Content Placeholder 2"/>
          <p:cNvSpPr>
            <a:spLocks noGrp="1"/>
          </p:cNvSpPr>
          <p:nvPr>
            <p:ph idx="1"/>
          </p:nvPr>
        </p:nvSpPr>
        <p:spPr>
          <a:xfrm>
            <a:off x="457200" y="1927373"/>
            <a:ext cx="8229600" cy="4525963"/>
          </a:xfrm>
        </p:spPr>
        <p:txBody>
          <a:bodyPr/>
          <a:lstStyle/>
          <a:p>
            <a:pPr>
              <a:buFont typeface="Wingdings 2" pitchFamily="18" charset="2"/>
              <a:buNone/>
            </a:pPr>
            <a:r>
              <a:rPr lang="bg-BG" sz="2400" dirty="0" smtClean="0">
                <a:latin typeface="Arial" charset="0"/>
                <a:cs typeface="Arial" charset="0"/>
              </a:rPr>
              <a:t>В този блок ще се запознаете със средствата за кореспонденция и основните изисквания за този курс. Искам да изразя увереност, че дисциплината ще ви бъде полезна, ще се научите да се справяте с различни писмени задачи, ще усвоите правилата за преодоляване на конфликти и изграждане на диалог и доверие, което ще ви помогне в бъдеще за постигане на успех във вашата работа.</a:t>
            </a:r>
          </a:p>
          <a:p>
            <a:r>
              <a:rPr lang="bg-BG" sz="2400" b="1" dirty="0" smtClean="0">
                <a:latin typeface="Arial" charset="0"/>
                <a:cs typeface="Arial" charset="0"/>
              </a:rPr>
              <a:t>Основна цел - наученото да стане част от вашето поведение! </a:t>
            </a:r>
            <a:endParaRPr lang="bg-BG" sz="2400" dirty="0" smtClean="0">
              <a:latin typeface="Arial" charset="0"/>
              <a:cs typeface="Arial" charset="0"/>
            </a:endParaRPr>
          </a:p>
          <a:p>
            <a:endParaRPr lang="bg-BG" dirty="0" smtClean="0"/>
          </a:p>
        </p:txBody>
      </p:sp>
      <p:pic>
        <p:nvPicPr>
          <p:cNvPr id="9220" name="Picture 6"/>
          <p:cNvPicPr>
            <a:picLocks noChangeAspect="1" noChangeArrowheads="1"/>
          </p:cNvPicPr>
          <p:nvPr/>
        </p:nvPicPr>
        <p:blipFill>
          <a:blip r:embed="rId2" cstate="print"/>
          <a:srcRect/>
          <a:stretch>
            <a:fillRect/>
          </a:stretch>
        </p:blipFill>
        <p:spPr bwMode="auto">
          <a:xfrm>
            <a:off x="7235825" y="858416"/>
            <a:ext cx="914400" cy="914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450" y="562496"/>
            <a:ext cx="7747000" cy="1930400"/>
          </a:xfrm>
        </p:spPr>
        <p:txBody>
          <a:bodyPr>
            <a:noAutofit/>
          </a:bodyPr>
          <a:lstStyle/>
          <a:p>
            <a:pPr algn="ctr" eaLnBrk="1" fontAlgn="auto" hangingPunct="1">
              <a:spcAft>
                <a:spcPts val="0"/>
              </a:spcAft>
              <a:defRPr/>
            </a:pPr>
            <a:r>
              <a:rPr lang="bg-BG" sz="3200" dirty="0" smtClean="0">
                <a:solidFill>
                  <a:schemeClr val="tx2">
                    <a:satMod val="130000"/>
                  </a:schemeClr>
                </a:solidFill>
                <a:latin typeface="Arial" pitchFamily="34" charset="0"/>
                <a:cs typeface="Arial" pitchFamily="34" charset="0"/>
              </a:rPr>
              <a:t>Езикови и стилистични правила и препоръки при писане на административни документи</a:t>
            </a:r>
            <a:endParaRPr lang="bg-BG" sz="3200" dirty="0">
              <a:solidFill>
                <a:schemeClr val="tx2">
                  <a:satMod val="130000"/>
                </a:schemeClr>
              </a:solidFill>
              <a:latin typeface="Arial" pitchFamily="34" charset="0"/>
              <a:cs typeface="Arial" pitchFamily="34" charset="0"/>
            </a:endParaRPr>
          </a:p>
        </p:txBody>
      </p:sp>
      <p:sp>
        <p:nvSpPr>
          <p:cNvPr id="10243" name="Content Placeholder 2"/>
          <p:cNvSpPr>
            <a:spLocks noGrp="1"/>
          </p:cNvSpPr>
          <p:nvPr>
            <p:ph idx="1"/>
          </p:nvPr>
        </p:nvSpPr>
        <p:spPr>
          <a:xfrm>
            <a:off x="1187450" y="2781300"/>
            <a:ext cx="7747000" cy="3467100"/>
          </a:xfrm>
        </p:spPr>
        <p:txBody>
          <a:bodyPr/>
          <a:lstStyle/>
          <a:p>
            <a:pPr eaLnBrk="1" hangingPunct="1">
              <a:buFont typeface="Wingdings 2" pitchFamily="18" charset="2"/>
              <a:buNone/>
            </a:pPr>
            <a:r>
              <a:rPr lang="bg-BG" smtClean="0"/>
              <a:t>При писане на административни</a:t>
            </a:r>
          </a:p>
          <a:p>
            <a:pPr eaLnBrk="1" hangingPunct="1">
              <a:buFont typeface="Wingdings 2" pitchFamily="18" charset="2"/>
              <a:buNone/>
            </a:pPr>
            <a:r>
              <a:rPr lang="bg-BG" smtClean="0"/>
              <a:t>документи изключителна роля имат</a:t>
            </a:r>
          </a:p>
          <a:p>
            <a:pPr eaLnBrk="1" hangingPunct="1">
              <a:buFont typeface="Wingdings 2" pitchFamily="18" charset="2"/>
              <a:buNone/>
            </a:pPr>
            <a:r>
              <a:rPr lang="bg-BG" smtClean="0"/>
              <a:t>езиковата компетентност и правописната</a:t>
            </a:r>
          </a:p>
          <a:p>
            <a:pPr eaLnBrk="1" hangingPunct="1">
              <a:buFont typeface="Wingdings 2" pitchFamily="18" charset="2"/>
              <a:buNone/>
            </a:pPr>
            <a:r>
              <a:rPr lang="bg-BG" smtClean="0"/>
              <a:t>култура, за да се създават документи с</a:t>
            </a:r>
          </a:p>
          <a:p>
            <a:pPr eaLnBrk="1" hangingPunct="1">
              <a:buFont typeface="Wingdings 2" pitchFamily="18" charset="2"/>
              <a:buNone/>
            </a:pPr>
            <a:r>
              <a:rPr lang="bg-BG" smtClean="0"/>
              <a:t>конкретно информационно съдържание</a:t>
            </a:r>
          </a:p>
          <a:p>
            <a:pPr eaLnBrk="1" hangingPunct="1"/>
            <a:endParaRPr lang="bg-BG"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1824"/>
            <a:ext cx="8229600" cy="1143000"/>
          </a:xfrm>
        </p:spPr>
        <p:txBody>
          <a:bodyPr>
            <a:normAutofit fontScale="90000"/>
          </a:bodyPr>
          <a:lstStyle/>
          <a:p>
            <a:pPr algn="ctr" eaLnBrk="1" fontAlgn="auto" hangingPunct="1">
              <a:spcAft>
                <a:spcPts val="0"/>
              </a:spcAft>
              <a:defRPr/>
            </a:pPr>
            <a:r>
              <a:rPr lang="ru-RU" sz="3600" dirty="0" smtClean="0">
                <a:solidFill>
                  <a:schemeClr val="tx2">
                    <a:satMod val="130000"/>
                  </a:schemeClr>
                </a:solidFill>
                <a:effectLst>
                  <a:outerShdw blurRad="38100" dist="38100" dir="2700000" algn="tl">
                    <a:srgbClr val="C0C0C0"/>
                  </a:outerShdw>
                </a:effectLst>
                <a:latin typeface="Arial" pitchFamily="34" charset="0"/>
                <a:cs typeface="Arial" pitchFamily="34" charset="0"/>
              </a:rPr>
              <a:t/>
            </a:r>
            <a:br>
              <a:rPr lang="ru-RU" sz="3600" dirty="0" smtClean="0">
                <a:solidFill>
                  <a:schemeClr val="tx2">
                    <a:satMod val="130000"/>
                  </a:schemeClr>
                </a:solidFill>
                <a:effectLst>
                  <a:outerShdw blurRad="38100" dist="38100" dir="2700000" algn="tl">
                    <a:srgbClr val="C0C0C0"/>
                  </a:outerShdw>
                </a:effectLst>
                <a:latin typeface="Arial" pitchFamily="34" charset="0"/>
                <a:cs typeface="Arial" pitchFamily="34" charset="0"/>
              </a:rPr>
            </a:br>
            <a:r>
              <a:rPr lang="ru-RU" sz="3600" dirty="0" err="1" smtClean="0">
                <a:solidFill>
                  <a:schemeClr val="tx2">
                    <a:satMod val="130000"/>
                  </a:schemeClr>
                </a:solidFill>
                <a:effectLst>
                  <a:outerShdw blurRad="38100" dist="38100" dir="2700000" algn="tl">
                    <a:srgbClr val="C0C0C0"/>
                  </a:outerShdw>
                </a:effectLst>
                <a:latin typeface="Arial" pitchFamily="34" charset="0"/>
                <a:cs typeface="Arial" pitchFamily="34" charset="0"/>
              </a:rPr>
              <a:t>Изисквания</a:t>
            </a:r>
            <a:r>
              <a:rPr lang="ru-RU" sz="3600" dirty="0" smtClean="0">
                <a:solidFill>
                  <a:schemeClr val="tx2">
                    <a:satMod val="130000"/>
                  </a:schemeClr>
                </a:solidFill>
                <a:effectLst>
                  <a:outerShdw blurRad="38100" dist="38100" dir="2700000" algn="tl">
                    <a:srgbClr val="C0C0C0"/>
                  </a:outerShdw>
                </a:effectLst>
                <a:latin typeface="Arial" pitchFamily="34" charset="0"/>
                <a:cs typeface="Arial" pitchFamily="34" charset="0"/>
              </a:rPr>
              <a:t> </a:t>
            </a:r>
            <a:r>
              <a:rPr lang="ru-RU" sz="3600" dirty="0" smtClean="0">
                <a:solidFill>
                  <a:schemeClr val="tx2">
                    <a:satMod val="130000"/>
                  </a:schemeClr>
                </a:solidFill>
                <a:effectLst>
                  <a:outerShdw blurRad="38100" dist="38100" dir="2700000" algn="tl">
                    <a:srgbClr val="C0C0C0"/>
                  </a:outerShdw>
                </a:effectLst>
                <a:latin typeface="Arial" pitchFamily="34" charset="0"/>
                <a:cs typeface="Arial" pitchFamily="34" charset="0"/>
              </a:rPr>
              <a:t>при съставяне и оформяне на документите. Стандартна страница</a:t>
            </a:r>
            <a:br>
              <a:rPr lang="ru-RU" sz="3600" dirty="0" smtClean="0">
                <a:solidFill>
                  <a:schemeClr val="tx2">
                    <a:satMod val="130000"/>
                  </a:schemeClr>
                </a:solidFill>
                <a:effectLst>
                  <a:outerShdw blurRad="38100" dist="38100" dir="2700000" algn="tl">
                    <a:srgbClr val="C0C0C0"/>
                  </a:outerShdw>
                </a:effectLst>
                <a:latin typeface="Arial" pitchFamily="34" charset="0"/>
                <a:cs typeface="Arial" pitchFamily="34" charset="0"/>
              </a:rPr>
            </a:br>
            <a:endParaRPr lang="bg-BG" sz="3600" dirty="0">
              <a:solidFill>
                <a:schemeClr val="tx2">
                  <a:satMod val="130000"/>
                </a:schemeClr>
              </a:solidFill>
              <a:latin typeface="Arial" pitchFamily="34" charset="0"/>
              <a:cs typeface="Arial" pitchFamily="34" charset="0"/>
            </a:endParaRPr>
          </a:p>
        </p:txBody>
      </p:sp>
      <p:sp>
        <p:nvSpPr>
          <p:cNvPr id="3" name="Subtitle 2"/>
          <p:cNvSpPr>
            <a:spLocks noGrp="1"/>
          </p:cNvSpPr>
          <p:nvPr>
            <p:ph idx="1"/>
          </p:nvPr>
        </p:nvSpPr>
        <p:spPr>
          <a:xfrm>
            <a:off x="395536" y="2132856"/>
            <a:ext cx="8229600" cy="4525963"/>
          </a:xfrm>
        </p:spPr>
        <p:txBody>
          <a:bodyPr>
            <a:noAutofit/>
          </a:bodyPr>
          <a:lstStyle/>
          <a:p>
            <a:pPr eaLnBrk="1" fontAlgn="auto" hangingPunct="1">
              <a:spcAft>
                <a:spcPts val="0"/>
              </a:spcAft>
              <a:buFont typeface="Wingdings 2"/>
              <a:buNone/>
              <a:defRPr/>
            </a:pPr>
            <a:r>
              <a:rPr lang="ru-RU" sz="2800" dirty="0" smtClean="0">
                <a:latin typeface="Arial" pitchFamily="34" charset="0"/>
                <a:cs typeface="Arial" pitchFamily="34" charset="0"/>
              </a:rPr>
              <a:t>Стандартни формати на листа за съставяне на документи - характеристики:</a:t>
            </a:r>
          </a:p>
          <a:p>
            <a:pPr eaLnBrk="1" fontAlgn="auto" hangingPunct="1">
              <a:spcAft>
                <a:spcPts val="0"/>
              </a:spcAft>
              <a:buFont typeface="Wingdings" pitchFamily="2" charset="2"/>
              <a:buChar char="q"/>
              <a:defRPr/>
            </a:pPr>
            <a:r>
              <a:rPr lang="ru-RU" sz="2800" dirty="0" smtClean="0">
                <a:latin typeface="Arial" pitchFamily="34" charset="0"/>
                <a:cs typeface="Arial" pitchFamily="34" charset="0"/>
              </a:rPr>
              <a:t>А4 - основен канцеларски формат (210х297 мм);</a:t>
            </a:r>
          </a:p>
          <a:p>
            <a:pPr eaLnBrk="1" fontAlgn="auto" hangingPunct="1">
              <a:spcAft>
                <a:spcPts val="0"/>
              </a:spcAft>
              <a:buFont typeface="Wingdings" pitchFamily="2" charset="2"/>
              <a:buChar char="q"/>
              <a:defRPr/>
            </a:pPr>
            <a:r>
              <a:rPr lang="ru-RU" sz="2800" dirty="0" smtClean="0">
                <a:latin typeface="Arial" pitchFamily="34" charset="0"/>
                <a:cs typeface="Arial" pitchFamily="34" charset="0"/>
              </a:rPr>
              <a:t>А5 - половин канцеларски формат (148х210 мм);</a:t>
            </a:r>
          </a:p>
          <a:p>
            <a:pPr eaLnBrk="1" fontAlgn="auto" hangingPunct="1">
              <a:spcAft>
                <a:spcPts val="0"/>
              </a:spcAft>
              <a:buFont typeface="Wingdings" pitchFamily="2" charset="2"/>
              <a:buChar char="q"/>
              <a:defRPr/>
            </a:pPr>
            <a:r>
              <a:rPr lang="ru-RU" sz="2800" dirty="0" smtClean="0">
                <a:latin typeface="Arial" pitchFamily="34" charset="0"/>
                <a:cs typeface="Arial" pitchFamily="34" charset="0"/>
              </a:rPr>
              <a:t>А3 - двоен канцеларски формат (297х420 мм);</a:t>
            </a:r>
          </a:p>
          <a:p>
            <a:pPr eaLnBrk="1" fontAlgn="auto" hangingPunct="1">
              <a:spcAft>
                <a:spcPts val="0"/>
              </a:spcAft>
              <a:buFont typeface="Wingdings 2"/>
              <a:buNone/>
              <a:defRPr/>
            </a:pPr>
            <a:endParaRPr lang="bg-BG" sz="2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13792"/>
            <a:ext cx="8229600" cy="1143000"/>
          </a:xfrm>
        </p:spPr>
        <p:txBody>
          <a:bodyPr/>
          <a:lstStyle/>
          <a:p>
            <a:pPr eaLnBrk="1" fontAlgn="auto" hangingPunct="1">
              <a:spcAft>
                <a:spcPts val="0"/>
              </a:spcAft>
              <a:defRPr/>
            </a:pPr>
            <a:r>
              <a:rPr lang="bg-BG" sz="3200" dirty="0" smtClean="0">
                <a:solidFill>
                  <a:schemeClr val="tx2">
                    <a:satMod val="130000"/>
                  </a:schemeClr>
                </a:solidFill>
                <a:latin typeface="Arial" pitchFamily="34" charset="0"/>
                <a:cs typeface="Arial" pitchFamily="34" charset="0"/>
              </a:rPr>
              <a:t>Стандартна страница – параметри:</a:t>
            </a:r>
            <a:endParaRPr lang="bg-BG" sz="3200" dirty="0">
              <a:solidFill>
                <a:schemeClr val="tx2">
                  <a:satMod val="130000"/>
                </a:schemeClr>
              </a:solidFill>
              <a:latin typeface="Arial" pitchFamily="34" charset="0"/>
              <a:cs typeface="Arial" pitchFamily="34" charset="0"/>
            </a:endParaRPr>
          </a:p>
        </p:txBody>
      </p:sp>
      <p:sp>
        <p:nvSpPr>
          <p:cNvPr id="3" name="Content Placeholder 2"/>
          <p:cNvSpPr>
            <a:spLocks noGrp="1"/>
          </p:cNvSpPr>
          <p:nvPr>
            <p:ph idx="1"/>
          </p:nvPr>
        </p:nvSpPr>
        <p:spPr>
          <a:ln>
            <a:noFill/>
          </a:ln>
        </p:spPr>
        <p:txBody>
          <a:bodyPr>
            <a:normAutofit/>
          </a:bodyPr>
          <a:lstStyle/>
          <a:p>
            <a:pPr marL="469900" indent="-469900" eaLnBrk="1" hangingPunct="1">
              <a:spcBef>
                <a:spcPct val="20000"/>
              </a:spcBef>
              <a:buSzTx/>
              <a:buFont typeface="Wingdings" pitchFamily="2" charset="2"/>
              <a:buChar char="q"/>
              <a:defRPr/>
            </a:pPr>
            <a:r>
              <a:rPr lang="bg-BG" sz="2800" kern="0" dirty="0" smtClean="0">
                <a:solidFill>
                  <a:srgbClr val="000000"/>
                </a:solidFill>
                <a:latin typeface="Arial" pitchFamily="34" charset="0"/>
                <a:cs typeface="Arial" pitchFamily="34" charset="0"/>
              </a:rPr>
              <a:t>Горно поле (</a:t>
            </a:r>
            <a:r>
              <a:rPr lang="en-US" sz="2800" kern="0" dirty="0" smtClean="0">
                <a:solidFill>
                  <a:srgbClr val="000000"/>
                </a:solidFill>
                <a:latin typeface="Arial" pitchFamily="34" charset="0"/>
                <a:cs typeface="Arial" pitchFamily="34" charset="0"/>
              </a:rPr>
              <a:t>top</a:t>
            </a:r>
            <a:r>
              <a:rPr lang="bg-BG" sz="2800" kern="0" dirty="0" smtClean="0">
                <a:solidFill>
                  <a:srgbClr val="000000"/>
                </a:solidFill>
                <a:latin typeface="Arial" pitchFamily="34" charset="0"/>
                <a:cs typeface="Arial" pitchFamily="34" charset="0"/>
              </a:rPr>
              <a:t>) – 2,54 </a:t>
            </a:r>
            <a:r>
              <a:rPr lang="en-US" sz="2800" kern="0" dirty="0" smtClean="0">
                <a:solidFill>
                  <a:srgbClr val="000000"/>
                </a:solidFill>
                <a:latin typeface="Arial" pitchFamily="34" charset="0"/>
                <a:cs typeface="Arial" pitchFamily="34" charset="0"/>
              </a:rPr>
              <a:t>c</a:t>
            </a:r>
            <a:r>
              <a:rPr lang="bg-BG" sz="2800" kern="0" dirty="0" smtClean="0">
                <a:solidFill>
                  <a:srgbClr val="000000"/>
                </a:solidFill>
                <a:latin typeface="Arial" pitchFamily="34" charset="0"/>
                <a:cs typeface="Arial" pitchFamily="34" charset="0"/>
              </a:rPr>
              <a:t>м;</a:t>
            </a:r>
          </a:p>
          <a:p>
            <a:pPr marL="469900" indent="-469900" eaLnBrk="1" hangingPunct="1">
              <a:spcBef>
                <a:spcPct val="20000"/>
              </a:spcBef>
              <a:buSzTx/>
              <a:buFont typeface="Wingdings" pitchFamily="2" charset="2"/>
              <a:buChar char="q"/>
              <a:defRPr/>
            </a:pPr>
            <a:r>
              <a:rPr lang="bg-BG" sz="2800" kern="0" dirty="0" smtClean="0">
                <a:solidFill>
                  <a:srgbClr val="000000"/>
                </a:solidFill>
                <a:latin typeface="Arial" pitchFamily="34" charset="0"/>
                <a:cs typeface="Arial" pitchFamily="34" charset="0"/>
              </a:rPr>
              <a:t>Ляво поле (</a:t>
            </a:r>
            <a:r>
              <a:rPr lang="en-US" sz="2800" kern="0" dirty="0" smtClean="0">
                <a:solidFill>
                  <a:srgbClr val="000000"/>
                </a:solidFill>
                <a:latin typeface="Arial" pitchFamily="34" charset="0"/>
                <a:cs typeface="Arial" pitchFamily="34" charset="0"/>
              </a:rPr>
              <a:t>left</a:t>
            </a:r>
            <a:r>
              <a:rPr lang="bg-BG" sz="2800" kern="0" dirty="0" smtClean="0">
                <a:solidFill>
                  <a:srgbClr val="000000"/>
                </a:solidFill>
                <a:latin typeface="Arial" pitchFamily="34" charset="0"/>
                <a:cs typeface="Arial" pitchFamily="34" charset="0"/>
              </a:rPr>
              <a:t>) – 3,17 </a:t>
            </a:r>
            <a:r>
              <a:rPr lang="en-US" sz="2800" kern="0" dirty="0" smtClean="0">
                <a:solidFill>
                  <a:srgbClr val="000000"/>
                </a:solidFill>
                <a:latin typeface="Arial" pitchFamily="34" charset="0"/>
                <a:cs typeface="Arial" pitchFamily="34" charset="0"/>
              </a:rPr>
              <a:t>c</a:t>
            </a:r>
            <a:r>
              <a:rPr lang="bg-BG" sz="2800" kern="0" dirty="0" smtClean="0">
                <a:solidFill>
                  <a:srgbClr val="000000"/>
                </a:solidFill>
                <a:latin typeface="Arial" pitchFamily="34" charset="0"/>
                <a:cs typeface="Arial" pitchFamily="34" charset="0"/>
              </a:rPr>
              <a:t>м;</a:t>
            </a:r>
          </a:p>
          <a:p>
            <a:pPr marL="469900" indent="-469900" eaLnBrk="1" hangingPunct="1">
              <a:spcBef>
                <a:spcPct val="20000"/>
              </a:spcBef>
              <a:buSzTx/>
              <a:buFont typeface="Wingdings" pitchFamily="2" charset="2"/>
              <a:buChar char="q"/>
              <a:defRPr/>
            </a:pPr>
            <a:r>
              <a:rPr lang="bg-BG" sz="2800" kern="0" dirty="0" smtClean="0">
                <a:solidFill>
                  <a:srgbClr val="000000"/>
                </a:solidFill>
                <a:latin typeface="Arial" pitchFamily="34" charset="0"/>
                <a:cs typeface="Arial" pitchFamily="34" charset="0"/>
              </a:rPr>
              <a:t>Дясно поле (</a:t>
            </a:r>
            <a:r>
              <a:rPr lang="en-US" sz="2800" kern="0" dirty="0" smtClean="0">
                <a:solidFill>
                  <a:srgbClr val="000000"/>
                </a:solidFill>
                <a:latin typeface="Arial" pitchFamily="34" charset="0"/>
                <a:cs typeface="Arial" pitchFamily="34" charset="0"/>
              </a:rPr>
              <a:t>right</a:t>
            </a:r>
            <a:r>
              <a:rPr lang="bg-BG" sz="2800" kern="0" dirty="0" smtClean="0">
                <a:solidFill>
                  <a:srgbClr val="000000"/>
                </a:solidFill>
                <a:latin typeface="Arial" pitchFamily="34" charset="0"/>
                <a:cs typeface="Arial" pitchFamily="34" charset="0"/>
              </a:rPr>
              <a:t>) – 3,17 </a:t>
            </a:r>
            <a:r>
              <a:rPr lang="en-US" sz="2800" kern="0" dirty="0" smtClean="0">
                <a:solidFill>
                  <a:srgbClr val="000000"/>
                </a:solidFill>
                <a:latin typeface="Arial" pitchFamily="34" charset="0"/>
                <a:cs typeface="Arial" pitchFamily="34" charset="0"/>
              </a:rPr>
              <a:t>c</a:t>
            </a:r>
            <a:r>
              <a:rPr lang="bg-BG" sz="2800" kern="0" dirty="0" smtClean="0">
                <a:solidFill>
                  <a:srgbClr val="000000"/>
                </a:solidFill>
                <a:latin typeface="Arial" pitchFamily="34" charset="0"/>
                <a:cs typeface="Arial" pitchFamily="34" charset="0"/>
              </a:rPr>
              <a:t>м;</a:t>
            </a:r>
          </a:p>
          <a:p>
            <a:pPr marL="469900" indent="-469900" eaLnBrk="1" hangingPunct="1">
              <a:spcBef>
                <a:spcPct val="20000"/>
              </a:spcBef>
              <a:buSzTx/>
              <a:buFont typeface="Wingdings" pitchFamily="2" charset="2"/>
              <a:buChar char="q"/>
              <a:defRPr/>
            </a:pPr>
            <a:r>
              <a:rPr lang="bg-BG" sz="2800" kern="0" dirty="0" smtClean="0">
                <a:solidFill>
                  <a:srgbClr val="000000"/>
                </a:solidFill>
                <a:latin typeface="Arial" pitchFamily="34" charset="0"/>
                <a:cs typeface="Arial" pitchFamily="34" charset="0"/>
              </a:rPr>
              <a:t>Долно поле (</a:t>
            </a:r>
            <a:r>
              <a:rPr lang="en-US" sz="2800" kern="0" dirty="0" smtClean="0">
                <a:solidFill>
                  <a:srgbClr val="000000"/>
                </a:solidFill>
                <a:latin typeface="Arial" pitchFamily="34" charset="0"/>
                <a:cs typeface="Arial" pitchFamily="34" charset="0"/>
              </a:rPr>
              <a:t>bottom</a:t>
            </a:r>
            <a:r>
              <a:rPr lang="bg-BG" sz="2800" kern="0" dirty="0" smtClean="0">
                <a:solidFill>
                  <a:srgbClr val="000000"/>
                </a:solidFill>
                <a:latin typeface="Arial" pitchFamily="34" charset="0"/>
                <a:cs typeface="Arial" pitchFamily="34" charset="0"/>
              </a:rPr>
              <a:t>) – 2,54 </a:t>
            </a:r>
            <a:r>
              <a:rPr lang="en-US" sz="2800" kern="0" dirty="0" smtClean="0">
                <a:solidFill>
                  <a:srgbClr val="000000"/>
                </a:solidFill>
                <a:latin typeface="Arial" pitchFamily="34" charset="0"/>
                <a:cs typeface="Arial" pitchFamily="34" charset="0"/>
              </a:rPr>
              <a:t>c</a:t>
            </a:r>
            <a:r>
              <a:rPr lang="bg-BG" sz="2800" kern="0" dirty="0" smtClean="0">
                <a:solidFill>
                  <a:srgbClr val="000000"/>
                </a:solidFill>
                <a:latin typeface="Arial" pitchFamily="34" charset="0"/>
                <a:cs typeface="Arial" pitchFamily="34" charset="0"/>
              </a:rPr>
              <a:t>м;</a:t>
            </a:r>
          </a:p>
          <a:p>
            <a:pPr marL="469900" indent="-469900" eaLnBrk="1" hangingPunct="1">
              <a:spcBef>
                <a:spcPct val="20000"/>
              </a:spcBef>
              <a:buSzTx/>
              <a:buFont typeface="Wingdings" pitchFamily="2" charset="2"/>
              <a:buChar char="q"/>
              <a:defRPr/>
            </a:pPr>
            <a:r>
              <a:rPr lang="bg-BG" sz="2800" kern="0" dirty="0" smtClean="0">
                <a:solidFill>
                  <a:srgbClr val="000000"/>
                </a:solidFill>
                <a:latin typeface="Arial" pitchFamily="34" charset="0"/>
                <a:cs typeface="Arial" pitchFamily="34" charset="0"/>
              </a:rPr>
              <a:t>Междуредие – 1,5 р</a:t>
            </a:r>
            <a:r>
              <a:rPr lang="en-US" sz="2800" kern="0" dirty="0" smtClean="0">
                <a:solidFill>
                  <a:srgbClr val="000000"/>
                </a:solidFill>
                <a:latin typeface="Arial" pitchFamily="34" charset="0"/>
                <a:cs typeface="Arial" pitchFamily="34" charset="0"/>
              </a:rPr>
              <a:t>t</a:t>
            </a:r>
            <a:r>
              <a:rPr lang="bg-BG" sz="2800" kern="0" dirty="0" smtClean="0">
                <a:solidFill>
                  <a:srgbClr val="000000"/>
                </a:solidFill>
                <a:latin typeface="Arial" pitchFamily="34" charset="0"/>
                <a:cs typeface="Arial" pitchFamily="34" charset="0"/>
              </a:rPr>
              <a:t>;</a:t>
            </a:r>
          </a:p>
          <a:p>
            <a:pPr marL="469900" indent="-469900" eaLnBrk="1" hangingPunct="1">
              <a:spcBef>
                <a:spcPct val="20000"/>
              </a:spcBef>
              <a:buSzTx/>
              <a:buFont typeface="Wingdings" pitchFamily="2" charset="2"/>
              <a:buChar char="q"/>
              <a:defRPr/>
            </a:pPr>
            <a:r>
              <a:rPr lang="en-US" sz="2800" kern="0" dirty="0" smtClean="0">
                <a:solidFill>
                  <a:srgbClr val="000000"/>
                </a:solidFill>
                <a:latin typeface="Arial" pitchFamily="34" charset="0"/>
                <a:cs typeface="Arial" pitchFamily="34" charset="0"/>
              </a:rPr>
              <a:t>Header</a:t>
            </a:r>
            <a:r>
              <a:rPr lang="bg-BG" sz="2800" kern="0" dirty="0" smtClean="0">
                <a:solidFill>
                  <a:srgbClr val="000000"/>
                </a:solidFill>
                <a:latin typeface="Arial" pitchFamily="34" charset="0"/>
                <a:cs typeface="Arial" pitchFamily="34" charset="0"/>
              </a:rPr>
              <a:t> – 1,27 см;</a:t>
            </a:r>
          </a:p>
          <a:p>
            <a:pPr marL="469900" indent="-469900" eaLnBrk="1" hangingPunct="1">
              <a:spcBef>
                <a:spcPct val="20000"/>
              </a:spcBef>
              <a:buSzTx/>
              <a:buFont typeface="Wingdings" pitchFamily="2" charset="2"/>
              <a:buChar char="q"/>
              <a:defRPr/>
            </a:pPr>
            <a:r>
              <a:rPr lang="en-US" sz="2800" kern="0" dirty="0" smtClean="0">
                <a:solidFill>
                  <a:srgbClr val="000000"/>
                </a:solidFill>
                <a:latin typeface="Arial" pitchFamily="34" charset="0"/>
                <a:cs typeface="Arial" pitchFamily="34" charset="0"/>
              </a:rPr>
              <a:t>Footer</a:t>
            </a:r>
            <a:r>
              <a:rPr lang="bg-BG" sz="2800" kern="0" dirty="0" smtClean="0">
                <a:solidFill>
                  <a:srgbClr val="000000"/>
                </a:solidFill>
                <a:latin typeface="Arial" pitchFamily="34" charset="0"/>
                <a:cs typeface="Arial" pitchFamily="34" charset="0"/>
              </a:rPr>
              <a:t> – 2,29 см;</a:t>
            </a:r>
          </a:p>
          <a:p>
            <a:pPr marL="365760" indent="-283464" eaLnBrk="1" fontAlgn="auto" hangingPunct="1">
              <a:spcAft>
                <a:spcPts val="0"/>
              </a:spcAft>
              <a:buFont typeface="Wingdings 2"/>
              <a:buChar char=""/>
              <a:defRPr/>
            </a:pPr>
            <a:endParaRPr lang="bg-BG"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13792"/>
            <a:ext cx="8229600" cy="1143000"/>
          </a:xfrm>
        </p:spPr>
        <p:txBody>
          <a:bodyPr/>
          <a:lstStyle/>
          <a:p>
            <a:pPr eaLnBrk="1" fontAlgn="auto" hangingPunct="1">
              <a:spcAft>
                <a:spcPts val="0"/>
              </a:spcAft>
              <a:defRPr/>
            </a:pPr>
            <a:r>
              <a:rPr lang="bg-BG" sz="3200" dirty="0" smtClean="0">
                <a:solidFill>
                  <a:schemeClr val="tx2">
                    <a:satMod val="130000"/>
                  </a:schemeClr>
                </a:solidFill>
                <a:latin typeface="Arial" pitchFamily="34" charset="0"/>
                <a:cs typeface="Arial" pitchFamily="34" charset="0"/>
              </a:rPr>
              <a:t>Размер на шрифта:</a:t>
            </a:r>
            <a:endParaRPr lang="bg-BG" sz="3200" dirty="0">
              <a:solidFill>
                <a:schemeClr val="tx2">
                  <a:satMod val="130000"/>
                </a:schemeClr>
              </a:solidFill>
              <a:latin typeface="Arial" pitchFamily="34" charset="0"/>
              <a:cs typeface="Arial" pitchFamily="34" charset="0"/>
            </a:endParaRPr>
          </a:p>
        </p:txBody>
      </p:sp>
      <p:sp>
        <p:nvSpPr>
          <p:cNvPr id="13315" name="Content Placeholder 2"/>
          <p:cNvSpPr>
            <a:spLocks noGrp="1"/>
          </p:cNvSpPr>
          <p:nvPr>
            <p:ph idx="1"/>
          </p:nvPr>
        </p:nvSpPr>
        <p:spPr/>
        <p:txBody>
          <a:bodyPr/>
          <a:lstStyle/>
          <a:p>
            <a:pPr eaLnBrk="1" hangingPunct="1">
              <a:buFont typeface="Wingdings" pitchFamily="2" charset="2"/>
              <a:buChar char="q"/>
            </a:pPr>
            <a:r>
              <a:rPr lang="bg-BG" sz="2800" smtClean="0">
                <a:latin typeface="Arial" charset="0"/>
                <a:cs typeface="Arial" charset="0"/>
              </a:rPr>
              <a:t>Шрифт - по избор (ако не е даден);</a:t>
            </a:r>
          </a:p>
          <a:p>
            <a:pPr eaLnBrk="1" hangingPunct="1">
              <a:buFont typeface="Wingdings" pitchFamily="2" charset="2"/>
              <a:buChar char="q"/>
            </a:pPr>
            <a:r>
              <a:rPr lang="bg-BG" sz="2800" smtClean="0">
                <a:latin typeface="Arial" charset="0"/>
                <a:cs typeface="Arial" charset="0"/>
              </a:rPr>
              <a:t>Размер:</a:t>
            </a:r>
          </a:p>
          <a:p>
            <a:pPr eaLnBrk="1" hangingPunct="1">
              <a:buFont typeface="Wingdings" pitchFamily="2" charset="2"/>
              <a:buChar char="Ø"/>
            </a:pPr>
            <a:r>
              <a:rPr lang="bg-BG" sz="2800" smtClean="0">
                <a:latin typeface="Arial" charset="0"/>
                <a:cs typeface="Arial" charset="0"/>
              </a:rPr>
              <a:t>заглавия – 16 </a:t>
            </a:r>
            <a:r>
              <a:rPr lang="en-US" sz="2800" smtClean="0">
                <a:latin typeface="Arial" charset="0"/>
                <a:cs typeface="Arial" charset="0"/>
              </a:rPr>
              <a:t>pt</a:t>
            </a:r>
            <a:r>
              <a:rPr lang="bg-BG" sz="2800" smtClean="0">
                <a:latin typeface="Arial" charset="0"/>
                <a:cs typeface="Arial" charset="0"/>
              </a:rPr>
              <a:t>;</a:t>
            </a:r>
          </a:p>
          <a:p>
            <a:pPr eaLnBrk="1" hangingPunct="1">
              <a:buFont typeface="Wingdings" pitchFamily="2" charset="2"/>
              <a:buChar char="Ø"/>
            </a:pPr>
            <a:r>
              <a:rPr lang="bg-BG" sz="2800" smtClean="0">
                <a:latin typeface="Arial" charset="0"/>
                <a:cs typeface="Arial" charset="0"/>
              </a:rPr>
              <a:t>подзаглавия и основни точки – 14 </a:t>
            </a:r>
            <a:r>
              <a:rPr lang="en-US" sz="2800" smtClean="0">
                <a:latin typeface="Arial" charset="0"/>
                <a:cs typeface="Arial" charset="0"/>
              </a:rPr>
              <a:t>pt</a:t>
            </a:r>
            <a:r>
              <a:rPr lang="bg-BG" sz="2800" smtClean="0">
                <a:latin typeface="Arial" charset="0"/>
                <a:cs typeface="Arial" charset="0"/>
              </a:rPr>
              <a:t>;</a:t>
            </a:r>
          </a:p>
          <a:p>
            <a:pPr eaLnBrk="1" hangingPunct="1">
              <a:buFont typeface="Wingdings" pitchFamily="2" charset="2"/>
              <a:buChar char="Ø"/>
            </a:pPr>
            <a:r>
              <a:rPr lang="bg-BG" sz="2800" smtClean="0">
                <a:latin typeface="Arial" charset="0"/>
                <a:cs typeface="Arial" charset="0"/>
              </a:rPr>
              <a:t>основен текст – 12 </a:t>
            </a:r>
            <a:r>
              <a:rPr lang="en-US" sz="2800" smtClean="0">
                <a:latin typeface="Arial" charset="0"/>
                <a:cs typeface="Arial" charset="0"/>
              </a:rPr>
              <a:t>pt</a:t>
            </a:r>
            <a:r>
              <a:rPr lang="bg-BG" sz="2800" smtClean="0">
                <a:latin typeface="Arial" charset="0"/>
                <a:cs typeface="Arial" charset="0"/>
              </a:rPr>
              <a:t>;</a:t>
            </a:r>
          </a:p>
          <a:p>
            <a:pPr eaLnBrk="1" hangingPunct="1">
              <a:buFont typeface="Wingdings" pitchFamily="2" charset="2"/>
              <a:buChar char="Ø"/>
            </a:pPr>
            <a:r>
              <a:rPr lang="bg-BG" sz="2800" smtClean="0">
                <a:latin typeface="Arial" charset="0"/>
                <a:cs typeface="Arial" charset="0"/>
              </a:rPr>
              <a:t>в таблици – 8 </a:t>
            </a:r>
            <a:r>
              <a:rPr lang="en-US" sz="2800" smtClean="0">
                <a:latin typeface="Arial" charset="0"/>
                <a:cs typeface="Arial" charset="0"/>
              </a:rPr>
              <a:t>pt</a:t>
            </a:r>
            <a:r>
              <a:rPr lang="bg-BG" sz="2800" smtClean="0">
                <a:latin typeface="Arial" charset="0"/>
                <a:cs typeface="Arial" charset="0"/>
              </a:rPr>
              <a:t>, 9 </a:t>
            </a:r>
            <a:r>
              <a:rPr lang="en-US" sz="2800" smtClean="0">
                <a:latin typeface="Arial" charset="0"/>
                <a:cs typeface="Arial" charset="0"/>
              </a:rPr>
              <a:t>pt</a:t>
            </a:r>
            <a:r>
              <a:rPr lang="bg-BG" sz="2800" smtClean="0">
                <a:latin typeface="Arial" charset="0"/>
                <a:cs typeface="Arial" charset="0"/>
              </a:rPr>
              <a:t>, 10 </a:t>
            </a:r>
            <a:r>
              <a:rPr lang="en-US" sz="2800" smtClean="0">
                <a:latin typeface="Arial" charset="0"/>
                <a:cs typeface="Arial" charset="0"/>
              </a:rPr>
              <a:t>pt</a:t>
            </a:r>
            <a:r>
              <a:rPr lang="bg-BG" sz="2800" smtClean="0">
                <a:latin typeface="Arial" charset="0"/>
                <a:cs typeface="Arial" charset="0"/>
              </a:rPr>
              <a:t>, и т.н.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bg-BG" sz="3600" dirty="0" smtClean="0">
                <a:solidFill>
                  <a:schemeClr val="tx2">
                    <a:satMod val="130000"/>
                  </a:schemeClr>
                </a:solidFill>
                <a:latin typeface="Arial" pitchFamily="34" charset="0"/>
                <a:cs typeface="Arial" pitchFamily="34" charset="0"/>
              </a:rPr>
              <a:t>Основни правописни правила</a:t>
            </a:r>
            <a:r>
              <a:rPr lang="bg-BG" dirty="0" smtClean="0">
                <a:solidFill>
                  <a:schemeClr val="tx2">
                    <a:satMod val="130000"/>
                  </a:schemeClr>
                </a:solidFill>
              </a:rPr>
              <a:t>: </a:t>
            </a:r>
            <a:endParaRPr lang="bg-BG" dirty="0">
              <a:solidFill>
                <a:schemeClr val="tx2">
                  <a:satMod val="130000"/>
                </a:schemeClr>
              </a:solidFill>
            </a:endParaRPr>
          </a:p>
        </p:txBody>
      </p:sp>
      <p:sp>
        <p:nvSpPr>
          <p:cNvPr id="3" name="Content Placeholder 2"/>
          <p:cNvSpPr>
            <a:spLocks noGrp="1"/>
          </p:cNvSpPr>
          <p:nvPr>
            <p:ph idx="1"/>
          </p:nvPr>
        </p:nvSpPr>
        <p:spPr>
          <a:xfrm>
            <a:off x="395536" y="1268413"/>
            <a:ext cx="8538914" cy="5184775"/>
          </a:xfrm>
        </p:spPr>
        <p:txBody>
          <a:bodyPr>
            <a:normAutofit fontScale="92500" lnSpcReduction="20000"/>
          </a:bodyPr>
          <a:lstStyle/>
          <a:p>
            <a:pPr marL="365760" indent="-283464" eaLnBrk="1" fontAlgn="auto" hangingPunct="1">
              <a:lnSpc>
                <a:spcPct val="90000"/>
              </a:lnSpc>
              <a:spcAft>
                <a:spcPts val="0"/>
              </a:spcAft>
              <a:buFont typeface="Wingdings" pitchFamily="2" charset="2"/>
              <a:buChar char="q"/>
              <a:defRPr/>
            </a:pPr>
            <a:r>
              <a:rPr lang="bg-BG" sz="3300" dirty="0" smtClean="0">
                <a:latin typeface="Arial" pitchFamily="34" charset="0"/>
                <a:cs typeface="Arial" pitchFamily="34" charset="0"/>
              </a:rPr>
              <a:t>Препинателните знаци се пишат след предшестващите ги думи, след тях –интервал;</a:t>
            </a:r>
          </a:p>
          <a:p>
            <a:pPr marL="365760" indent="-283464" eaLnBrk="1" fontAlgn="auto" hangingPunct="1">
              <a:lnSpc>
                <a:spcPct val="90000"/>
              </a:lnSpc>
              <a:spcAft>
                <a:spcPts val="0"/>
              </a:spcAft>
              <a:buFont typeface="Wingdings" pitchFamily="2" charset="2"/>
              <a:buChar char="q"/>
              <a:defRPr/>
            </a:pPr>
            <a:r>
              <a:rPr lang="bg-BG" sz="3300" dirty="0" smtClean="0">
                <a:latin typeface="Arial" pitchFamily="34" charset="0"/>
                <a:cs typeface="Arial" pitchFamily="34" charset="0"/>
              </a:rPr>
              <a:t>Точка не се пише в края на заглавия и след съкращенията от метричната система;</a:t>
            </a:r>
          </a:p>
          <a:p>
            <a:pPr marL="365760" indent="-283464" eaLnBrk="1" fontAlgn="auto" hangingPunct="1">
              <a:lnSpc>
                <a:spcPct val="90000"/>
              </a:lnSpc>
              <a:spcAft>
                <a:spcPts val="0"/>
              </a:spcAft>
              <a:buFont typeface="Wingdings" pitchFamily="2" charset="2"/>
              <a:buChar char="q"/>
              <a:defRPr/>
            </a:pPr>
            <a:r>
              <a:rPr lang="ru-RU" sz="3300" dirty="0" smtClean="0">
                <a:latin typeface="Arial" pitchFamily="34" charset="0"/>
                <a:cs typeface="Arial" pitchFamily="34" charset="0"/>
              </a:rPr>
              <a:t>Знакът “тире” се употребява като разделителен и съединителен знак;</a:t>
            </a:r>
          </a:p>
          <a:p>
            <a:pPr marL="365760" indent="-283464" eaLnBrk="1" fontAlgn="auto" hangingPunct="1">
              <a:lnSpc>
                <a:spcPct val="90000"/>
              </a:lnSpc>
              <a:spcAft>
                <a:spcPts val="0"/>
              </a:spcAft>
              <a:buFont typeface="Wingdings" pitchFamily="2" charset="2"/>
              <a:buChar char="q"/>
              <a:defRPr/>
            </a:pPr>
            <a:r>
              <a:rPr lang="ru-RU" sz="3300" dirty="0" smtClean="0">
                <a:latin typeface="Arial" pitchFamily="34" charset="0"/>
                <a:cs typeface="Arial" pitchFamily="34" charset="0"/>
              </a:rPr>
              <a:t>Между скобите (кавичките) и ограденият от тях текст не се поставя интервал;</a:t>
            </a:r>
          </a:p>
          <a:p>
            <a:pPr marL="365760" indent="-283464" eaLnBrk="1" fontAlgn="auto" hangingPunct="1">
              <a:lnSpc>
                <a:spcPct val="90000"/>
              </a:lnSpc>
              <a:spcAft>
                <a:spcPts val="0"/>
              </a:spcAft>
              <a:buFont typeface="Wingdings" pitchFamily="2" charset="2"/>
              <a:buChar char="q"/>
              <a:defRPr/>
            </a:pPr>
            <a:r>
              <a:rPr lang="ru-RU" sz="3300" dirty="0" smtClean="0">
                <a:latin typeface="Arial" pitchFamily="34" charset="0"/>
                <a:cs typeface="Arial" pitchFamily="34" charset="0"/>
              </a:rPr>
              <a:t>Числата, съдържащи пет и повече цифри се отделят с интервал пред всяка група от три цифри (при парични документи);</a:t>
            </a:r>
            <a:endParaRPr lang="bg-BG" sz="3300" dirty="0" smtClean="0">
              <a:latin typeface="Arial" pitchFamily="34" charset="0"/>
              <a:cs typeface="Arial" pitchFamily="34" charset="0"/>
            </a:endParaRPr>
          </a:p>
          <a:p>
            <a:pPr marL="365760" indent="-283464" eaLnBrk="1" fontAlgn="auto" hangingPunct="1">
              <a:spcAft>
                <a:spcPts val="0"/>
              </a:spcAft>
              <a:buFont typeface="Wingdings 2"/>
              <a:buNone/>
              <a:defRPr/>
            </a:pPr>
            <a:endParaRPr lang="bg-BG"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4" y="341784"/>
            <a:ext cx="7497763" cy="1143000"/>
          </a:xfrm>
        </p:spPr>
        <p:txBody>
          <a:bodyPr/>
          <a:lstStyle/>
          <a:p>
            <a:pPr eaLnBrk="1" fontAlgn="auto" hangingPunct="1">
              <a:spcAft>
                <a:spcPts val="0"/>
              </a:spcAft>
              <a:defRPr/>
            </a:pPr>
            <a:r>
              <a:rPr lang="ru-RU" sz="3200" kern="0" dirty="0" smtClean="0">
                <a:solidFill>
                  <a:srgbClr val="000000"/>
                </a:solidFill>
                <a:effectLst/>
                <a:latin typeface="Arial" pitchFamily="34" charset="0"/>
                <a:cs typeface="Arial" pitchFamily="34" charset="0"/>
              </a:rPr>
              <a:t>Основни правописни правила:</a:t>
            </a:r>
            <a:endParaRPr lang="bg-BG" dirty="0">
              <a:solidFill>
                <a:schemeClr val="tx2">
                  <a:satMod val="130000"/>
                </a:schemeClr>
              </a:solidFill>
              <a:latin typeface="Arial" pitchFamily="34" charset="0"/>
              <a:cs typeface="Arial" pitchFamily="34" charset="0"/>
            </a:endParaRPr>
          </a:p>
        </p:txBody>
      </p:sp>
      <p:sp>
        <p:nvSpPr>
          <p:cNvPr id="3" name="Content Placeholder 2"/>
          <p:cNvSpPr>
            <a:spLocks noGrp="1"/>
          </p:cNvSpPr>
          <p:nvPr>
            <p:ph idx="1"/>
          </p:nvPr>
        </p:nvSpPr>
        <p:spPr>
          <a:xfrm>
            <a:off x="251520" y="1268413"/>
            <a:ext cx="8682930" cy="5256212"/>
          </a:xfrm>
        </p:spPr>
        <p:txBody>
          <a:bodyPr>
            <a:noAutofit/>
          </a:bodyPr>
          <a:lstStyle/>
          <a:p>
            <a:pPr marL="469900" indent="-469900" eaLnBrk="1" hangingPunct="1">
              <a:spcBef>
                <a:spcPct val="20000"/>
              </a:spcBef>
              <a:buSzTx/>
              <a:buFont typeface="Wingdings" pitchFamily="2" charset="2"/>
              <a:buChar char="o"/>
              <a:defRPr/>
            </a:pPr>
            <a:r>
              <a:rPr lang="bg-BG" sz="2800" kern="0" dirty="0" smtClean="0">
                <a:solidFill>
                  <a:srgbClr val="000000"/>
                </a:solidFill>
                <a:latin typeface="Arial" pitchFamily="34" charset="0"/>
                <a:cs typeface="Arial" pitchFamily="34" charset="0"/>
              </a:rPr>
              <a:t>В парични и други документи, сумите се пишат </a:t>
            </a:r>
            <a:r>
              <a:rPr lang="bg-BG" sz="2800" kern="0" dirty="0" err="1" smtClean="0">
                <a:solidFill>
                  <a:srgbClr val="000000"/>
                </a:solidFill>
                <a:latin typeface="Arial" pitchFamily="34" charset="0"/>
                <a:cs typeface="Arial" pitchFamily="34" charset="0"/>
              </a:rPr>
              <a:t>цифром</a:t>
            </a:r>
            <a:r>
              <a:rPr lang="bg-BG" sz="2800" kern="0" dirty="0" smtClean="0">
                <a:solidFill>
                  <a:srgbClr val="000000"/>
                </a:solidFill>
                <a:latin typeface="Arial" pitchFamily="34" charset="0"/>
                <a:cs typeface="Arial" pitchFamily="34" charset="0"/>
              </a:rPr>
              <a:t> и в скоби – словом;</a:t>
            </a:r>
          </a:p>
          <a:p>
            <a:pPr marL="469900" indent="-469900" eaLnBrk="1" hangingPunct="1">
              <a:spcBef>
                <a:spcPct val="20000"/>
              </a:spcBef>
              <a:buSzTx/>
              <a:buFont typeface="Wingdings" pitchFamily="2" charset="2"/>
              <a:buChar char="o"/>
              <a:defRPr/>
            </a:pPr>
            <a:r>
              <a:rPr lang="bg-BG" sz="2800" kern="0" dirty="0" smtClean="0">
                <a:solidFill>
                  <a:srgbClr val="000000"/>
                </a:solidFill>
                <a:latin typeface="Arial" pitchFamily="34" charset="0"/>
                <a:cs typeface="Arial" pitchFamily="34" charset="0"/>
              </a:rPr>
              <a:t> В текст числата от едно до десет, ако не са съпроводени с определена мярка, се пишат само с думи;</a:t>
            </a:r>
          </a:p>
          <a:p>
            <a:pPr marL="469900" indent="-469900" eaLnBrk="1" hangingPunct="1">
              <a:spcBef>
                <a:spcPct val="20000"/>
              </a:spcBef>
              <a:buSzTx/>
              <a:buFont typeface="Wingdings" pitchFamily="2" charset="2"/>
              <a:buChar char="o"/>
              <a:defRPr/>
            </a:pPr>
            <a:r>
              <a:rPr lang="bg-BG" sz="2800" kern="0" dirty="0" smtClean="0">
                <a:solidFill>
                  <a:srgbClr val="000000"/>
                </a:solidFill>
                <a:latin typeface="Arial" pitchFamily="34" charset="0"/>
                <a:cs typeface="Arial" pitchFamily="34" charset="0"/>
              </a:rPr>
              <a:t>При писане на дати може да се подходи по един от следните начини:</a:t>
            </a:r>
          </a:p>
          <a:p>
            <a:pPr marL="469900" indent="-469900" eaLnBrk="1" hangingPunct="1">
              <a:spcBef>
                <a:spcPct val="20000"/>
              </a:spcBef>
              <a:buSzTx/>
              <a:buFont typeface="Wingdings 2"/>
              <a:buNone/>
              <a:defRPr/>
            </a:pPr>
            <a:r>
              <a:rPr lang="bg-BG" sz="2800" kern="0" dirty="0" smtClean="0">
                <a:solidFill>
                  <a:srgbClr val="000000"/>
                </a:solidFill>
                <a:latin typeface="Arial" pitchFamily="34" charset="0"/>
                <a:cs typeface="Arial" pitchFamily="34" charset="0"/>
              </a:rPr>
              <a:t> </a:t>
            </a:r>
            <a:r>
              <a:rPr lang="ru-RU" sz="2800" i="1" kern="0" dirty="0" smtClean="0">
                <a:solidFill>
                  <a:srgbClr val="000000"/>
                </a:solidFill>
                <a:latin typeface="Arial" pitchFamily="34" charset="0"/>
                <a:cs typeface="Arial" pitchFamily="34" charset="0"/>
              </a:rPr>
              <a:t>12.03.2003 г., 05.I.2003 г.; 05 март 2003 г.; м. март 2003 година; 05 януари т.г.</a:t>
            </a:r>
          </a:p>
          <a:p>
            <a:pPr marL="469900" indent="-469900" eaLnBrk="1" hangingPunct="1">
              <a:spcBef>
                <a:spcPct val="20000"/>
              </a:spcBef>
              <a:buSzTx/>
              <a:buFont typeface="Wingdings" pitchFamily="2" charset="2"/>
              <a:buChar char="o"/>
              <a:defRPr/>
            </a:pPr>
            <a:r>
              <a:rPr lang="bg-BG" sz="2800" kern="0" dirty="0" smtClean="0">
                <a:solidFill>
                  <a:srgbClr val="000000"/>
                </a:solidFill>
                <a:latin typeface="Arial" pitchFamily="34" charset="0"/>
                <a:cs typeface="Arial" pitchFamily="34" charset="0"/>
              </a:rPr>
              <a:t>Поредно числително – </a:t>
            </a:r>
            <a:r>
              <a:rPr lang="bg-BG" sz="2800" i="1" kern="0" dirty="0" smtClean="0">
                <a:solidFill>
                  <a:srgbClr val="000000"/>
                </a:solidFill>
                <a:latin typeface="Arial" pitchFamily="34" charset="0"/>
                <a:cs typeface="Arial" pitchFamily="34" charset="0"/>
              </a:rPr>
              <a:t>2-ро, 1-ви, ІІІ, ІV и т.н</a:t>
            </a:r>
            <a:r>
              <a:rPr lang="bg-BG" sz="2800" kern="0" dirty="0" smtClean="0">
                <a:solidFill>
                  <a:srgbClr val="000000"/>
                </a:solidFill>
                <a:latin typeface="Arial" pitchFamily="34" charset="0"/>
                <a:cs typeface="Arial" pitchFamily="34" charset="0"/>
              </a:rPr>
              <a:t>.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ru-RU" sz="3200" dirty="0" smtClean="0">
                <a:solidFill>
                  <a:schemeClr val="tx2">
                    <a:satMod val="130000"/>
                  </a:schemeClr>
                </a:solidFill>
                <a:latin typeface="Arial" pitchFamily="34" charset="0"/>
                <a:cs typeface="Arial" pitchFamily="34" charset="0"/>
              </a:rPr>
              <a:t>Основни правописни правила:</a:t>
            </a:r>
            <a:endParaRPr lang="bg-BG" sz="3200" dirty="0">
              <a:solidFill>
                <a:schemeClr val="tx2">
                  <a:satMod val="130000"/>
                </a:schemeClr>
              </a:solidFill>
              <a:latin typeface="Arial" pitchFamily="34" charset="0"/>
              <a:cs typeface="Arial" pitchFamily="34" charset="0"/>
            </a:endParaRPr>
          </a:p>
        </p:txBody>
      </p:sp>
      <p:sp>
        <p:nvSpPr>
          <p:cNvPr id="16387" name="Content Placeholder 2"/>
          <p:cNvSpPr>
            <a:spLocks noGrp="1"/>
          </p:cNvSpPr>
          <p:nvPr>
            <p:ph idx="1"/>
          </p:nvPr>
        </p:nvSpPr>
        <p:spPr>
          <a:xfrm>
            <a:off x="323528" y="1124744"/>
            <a:ext cx="8610922" cy="5400675"/>
          </a:xfrm>
        </p:spPr>
        <p:txBody>
          <a:bodyPr/>
          <a:lstStyle/>
          <a:p>
            <a:pPr eaLnBrk="1" hangingPunct="1">
              <a:lnSpc>
                <a:spcPct val="90000"/>
              </a:lnSpc>
              <a:buFont typeface="Wingdings" pitchFamily="2" charset="2"/>
              <a:buChar char="q"/>
            </a:pPr>
            <a:r>
              <a:rPr lang="bg-BG" sz="2800" dirty="0" err="1" smtClean="0">
                <a:latin typeface="Arial" charset="0"/>
                <a:cs typeface="Arial" charset="0"/>
              </a:rPr>
              <a:t>Рубрикирани</a:t>
            </a:r>
            <a:r>
              <a:rPr lang="bg-BG" sz="2800" dirty="0" smtClean="0">
                <a:latin typeface="Arial" charset="0"/>
                <a:cs typeface="Arial" charset="0"/>
              </a:rPr>
              <a:t> изрази – например:</a:t>
            </a:r>
          </a:p>
          <a:p>
            <a:pPr eaLnBrk="1" hangingPunct="1">
              <a:lnSpc>
                <a:spcPct val="90000"/>
              </a:lnSpc>
              <a:buFont typeface="Wingdings" pitchFamily="2" charset="2"/>
              <a:buNone/>
            </a:pPr>
            <a:r>
              <a:rPr lang="ru-RU" sz="2800" dirty="0" smtClean="0">
                <a:latin typeface="Arial" charset="0"/>
                <a:cs typeface="Arial" charset="0"/>
              </a:rPr>
              <a:t>1. </a:t>
            </a:r>
            <a:r>
              <a:rPr lang="ru-RU" sz="2800" dirty="0" err="1" smtClean="0">
                <a:latin typeface="Arial" charset="0"/>
                <a:cs typeface="Arial" charset="0"/>
              </a:rPr>
              <a:t>Изисквания</a:t>
            </a:r>
            <a:r>
              <a:rPr lang="ru-RU" sz="2800" dirty="0" smtClean="0">
                <a:latin typeface="Arial" charset="0"/>
                <a:cs typeface="Arial" charset="0"/>
              </a:rPr>
              <a:t> на </a:t>
            </a:r>
            <a:r>
              <a:rPr lang="ru-RU" sz="2800" dirty="0" err="1" smtClean="0">
                <a:latin typeface="Arial" charset="0"/>
                <a:cs typeface="Arial" charset="0"/>
              </a:rPr>
              <a:t>редактирането</a:t>
            </a:r>
            <a:r>
              <a:rPr lang="ru-RU" sz="2800" dirty="0" smtClean="0">
                <a:latin typeface="Arial" charset="0"/>
                <a:cs typeface="Arial" charset="0"/>
              </a:rPr>
              <a:t>:</a:t>
            </a:r>
          </a:p>
          <a:p>
            <a:pPr eaLnBrk="1" hangingPunct="1">
              <a:lnSpc>
                <a:spcPct val="90000"/>
              </a:lnSpc>
              <a:buFont typeface="Wingdings" pitchFamily="2" charset="2"/>
              <a:buNone/>
            </a:pPr>
            <a:r>
              <a:rPr lang="ru-RU" sz="2800" dirty="0" smtClean="0">
                <a:latin typeface="Arial" charset="0"/>
                <a:cs typeface="Arial" charset="0"/>
              </a:rPr>
              <a:t>а) </a:t>
            </a:r>
            <a:r>
              <a:rPr lang="ru-RU" sz="2800" dirty="0" err="1" smtClean="0">
                <a:latin typeface="Arial" charset="0"/>
                <a:cs typeface="Arial" charset="0"/>
              </a:rPr>
              <a:t>съчинението</a:t>
            </a:r>
            <a:r>
              <a:rPr lang="ru-RU" sz="2800" dirty="0" smtClean="0">
                <a:latin typeface="Arial" charset="0"/>
                <a:cs typeface="Arial" charset="0"/>
              </a:rPr>
              <a:t> да </a:t>
            </a:r>
            <a:r>
              <a:rPr lang="ru-RU" sz="2800" dirty="0" err="1" smtClean="0">
                <a:latin typeface="Arial" charset="0"/>
                <a:cs typeface="Arial" charset="0"/>
              </a:rPr>
              <a:t>бъде</a:t>
            </a:r>
            <a:r>
              <a:rPr lang="ru-RU" sz="2800" dirty="0" smtClean="0">
                <a:latin typeface="Arial" charset="0"/>
                <a:cs typeface="Arial" charset="0"/>
              </a:rPr>
              <a:t> </a:t>
            </a:r>
            <a:r>
              <a:rPr lang="ru-RU" sz="2800" dirty="0" err="1" smtClean="0">
                <a:latin typeface="Arial" charset="0"/>
                <a:cs typeface="Arial" charset="0"/>
              </a:rPr>
              <a:t>издържано</a:t>
            </a:r>
            <a:r>
              <a:rPr lang="ru-RU" sz="2800" dirty="0" smtClean="0">
                <a:latin typeface="Arial" charset="0"/>
                <a:cs typeface="Arial" charset="0"/>
              </a:rPr>
              <a:t> по </a:t>
            </a:r>
            <a:r>
              <a:rPr lang="ru-RU" sz="2800" dirty="0" err="1" smtClean="0">
                <a:latin typeface="Arial" charset="0"/>
                <a:cs typeface="Arial" charset="0"/>
              </a:rPr>
              <a:t>стил</a:t>
            </a:r>
            <a:r>
              <a:rPr lang="ru-RU" sz="2800" dirty="0" smtClean="0">
                <a:latin typeface="Arial" charset="0"/>
                <a:cs typeface="Arial" charset="0"/>
              </a:rPr>
              <a:t>; </a:t>
            </a:r>
          </a:p>
          <a:p>
            <a:pPr eaLnBrk="1" hangingPunct="1">
              <a:lnSpc>
                <a:spcPct val="90000"/>
              </a:lnSpc>
              <a:buFont typeface="Wingdings" pitchFamily="2" charset="2"/>
              <a:buNone/>
            </a:pPr>
            <a:r>
              <a:rPr lang="ru-RU" sz="2800" dirty="0" smtClean="0">
                <a:latin typeface="Arial" charset="0"/>
                <a:cs typeface="Arial" charset="0"/>
              </a:rPr>
              <a:t>б) да се </a:t>
            </a:r>
            <a:r>
              <a:rPr lang="ru-RU" sz="2800" dirty="0" err="1" smtClean="0">
                <a:latin typeface="Arial" charset="0"/>
                <a:cs typeface="Arial" charset="0"/>
              </a:rPr>
              <a:t>постигне</a:t>
            </a:r>
            <a:r>
              <a:rPr lang="ru-RU" sz="2800" dirty="0" smtClean="0">
                <a:latin typeface="Arial" charset="0"/>
                <a:cs typeface="Arial" charset="0"/>
              </a:rPr>
              <a:t> </a:t>
            </a:r>
            <a:r>
              <a:rPr lang="ru-RU" sz="2800" dirty="0" err="1" smtClean="0">
                <a:latin typeface="Arial" charset="0"/>
                <a:cs typeface="Arial" charset="0"/>
              </a:rPr>
              <a:t>точност</a:t>
            </a:r>
            <a:r>
              <a:rPr lang="ru-RU" sz="2800" dirty="0" smtClean="0">
                <a:latin typeface="Arial" charset="0"/>
                <a:cs typeface="Arial" charset="0"/>
              </a:rPr>
              <a:t> и </a:t>
            </a:r>
            <a:r>
              <a:rPr lang="ru-RU" sz="2800" dirty="0" err="1" smtClean="0">
                <a:latin typeface="Arial" charset="0"/>
                <a:cs typeface="Arial" charset="0"/>
              </a:rPr>
              <a:t>яснота</a:t>
            </a:r>
            <a:r>
              <a:rPr lang="ru-RU" sz="2800" dirty="0" smtClean="0">
                <a:latin typeface="Arial" charset="0"/>
                <a:cs typeface="Arial" charset="0"/>
              </a:rPr>
              <a:t>; </a:t>
            </a:r>
          </a:p>
          <a:p>
            <a:pPr eaLnBrk="1" hangingPunct="1">
              <a:lnSpc>
                <a:spcPct val="90000"/>
              </a:lnSpc>
              <a:buFont typeface="Wingdings" pitchFamily="2" charset="2"/>
              <a:buNone/>
            </a:pPr>
            <a:r>
              <a:rPr lang="bg-BG" sz="2800" dirty="0" smtClean="0">
                <a:latin typeface="Arial" charset="0"/>
                <a:cs typeface="Arial" charset="0"/>
              </a:rPr>
              <a:t>или</a:t>
            </a:r>
          </a:p>
          <a:p>
            <a:pPr eaLnBrk="1" hangingPunct="1">
              <a:lnSpc>
                <a:spcPct val="90000"/>
              </a:lnSpc>
              <a:buFont typeface="Wingdings 2" pitchFamily="18" charset="2"/>
              <a:buNone/>
            </a:pPr>
            <a:r>
              <a:rPr lang="ru-RU" sz="2800" dirty="0" smtClean="0">
                <a:latin typeface="Arial" charset="0"/>
                <a:cs typeface="Arial" charset="0"/>
              </a:rPr>
              <a:t>2. </a:t>
            </a:r>
            <a:r>
              <a:rPr lang="ru-RU" sz="2800" dirty="0" err="1" smtClean="0">
                <a:latin typeface="Arial" charset="0"/>
                <a:cs typeface="Arial" charset="0"/>
              </a:rPr>
              <a:t>Изисквания</a:t>
            </a:r>
            <a:r>
              <a:rPr lang="ru-RU" sz="2800" dirty="0" smtClean="0">
                <a:latin typeface="Arial" charset="0"/>
                <a:cs typeface="Arial" charset="0"/>
              </a:rPr>
              <a:t> на </a:t>
            </a:r>
            <a:r>
              <a:rPr lang="ru-RU" sz="2800" dirty="0" err="1" smtClean="0">
                <a:latin typeface="Arial" charset="0"/>
                <a:cs typeface="Arial" charset="0"/>
              </a:rPr>
              <a:t>редактирането</a:t>
            </a:r>
            <a:r>
              <a:rPr lang="ru-RU" sz="2800" dirty="0" smtClean="0">
                <a:latin typeface="Arial" charset="0"/>
                <a:cs typeface="Arial" charset="0"/>
              </a:rPr>
              <a:t>:</a:t>
            </a:r>
          </a:p>
          <a:p>
            <a:pPr eaLnBrk="1" hangingPunct="1">
              <a:lnSpc>
                <a:spcPct val="90000"/>
              </a:lnSpc>
              <a:buFont typeface="Wingdings" pitchFamily="2" charset="2"/>
              <a:buChar char="Ø"/>
            </a:pPr>
            <a:r>
              <a:rPr lang="ru-RU" sz="2800" dirty="0" err="1" smtClean="0">
                <a:latin typeface="Arial" charset="0"/>
                <a:cs typeface="Arial" charset="0"/>
              </a:rPr>
              <a:t>съчинението</a:t>
            </a:r>
            <a:r>
              <a:rPr lang="ru-RU" sz="2800" dirty="0" smtClean="0">
                <a:latin typeface="Arial" charset="0"/>
                <a:cs typeface="Arial" charset="0"/>
              </a:rPr>
              <a:t> да </a:t>
            </a:r>
            <a:r>
              <a:rPr lang="ru-RU" sz="2800" dirty="0" err="1" smtClean="0">
                <a:latin typeface="Arial" charset="0"/>
                <a:cs typeface="Arial" charset="0"/>
              </a:rPr>
              <a:t>бъде</a:t>
            </a:r>
            <a:r>
              <a:rPr lang="ru-RU" sz="2800" dirty="0" smtClean="0">
                <a:latin typeface="Arial" charset="0"/>
                <a:cs typeface="Arial" charset="0"/>
              </a:rPr>
              <a:t> </a:t>
            </a:r>
            <a:r>
              <a:rPr lang="ru-RU" sz="2800" dirty="0" err="1" smtClean="0">
                <a:latin typeface="Arial" charset="0"/>
                <a:cs typeface="Arial" charset="0"/>
              </a:rPr>
              <a:t>издържано</a:t>
            </a:r>
            <a:r>
              <a:rPr lang="ru-RU" sz="2800" dirty="0" smtClean="0">
                <a:latin typeface="Arial" charset="0"/>
                <a:cs typeface="Arial" charset="0"/>
              </a:rPr>
              <a:t> по </a:t>
            </a:r>
            <a:r>
              <a:rPr lang="ru-RU" sz="2800" dirty="0" err="1" smtClean="0">
                <a:latin typeface="Arial" charset="0"/>
                <a:cs typeface="Arial" charset="0"/>
              </a:rPr>
              <a:t>стил</a:t>
            </a:r>
            <a:r>
              <a:rPr lang="ru-RU" sz="2800" dirty="0" smtClean="0">
                <a:latin typeface="Arial" charset="0"/>
                <a:cs typeface="Arial" charset="0"/>
              </a:rPr>
              <a:t>; </a:t>
            </a:r>
          </a:p>
          <a:p>
            <a:pPr eaLnBrk="1" hangingPunct="1">
              <a:lnSpc>
                <a:spcPct val="90000"/>
              </a:lnSpc>
              <a:buFont typeface="Wingdings" pitchFamily="2" charset="2"/>
              <a:buChar char="Ø"/>
            </a:pPr>
            <a:r>
              <a:rPr lang="ru-RU" sz="2800" dirty="0" smtClean="0">
                <a:latin typeface="Arial" charset="0"/>
                <a:cs typeface="Arial" charset="0"/>
              </a:rPr>
              <a:t>да се </a:t>
            </a:r>
            <a:r>
              <a:rPr lang="ru-RU" sz="2800" dirty="0" err="1" smtClean="0">
                <a:latin typeface="Arial" charset="0"/>
                <a:cs typeface="Arial" charset="0"/>
              </a:rPr>
              <a:t>постигне</a:t>
            </a:r>
            <a:r>
              <a:rPr lang="ru-RU" sz="2800" dirty="0" smtClean="0">
                <a:latin typeface="Arial" charset="0"/>
                <a:cs typeface="Arial" charset="0"/>
              </a:rPr>
              <a:t> </a:t>
            </a:r>
            <a:r>
              <a:rPr lang="ru-RU" sz="2800" dirty="0" err="1" smtClean="0">
                <a:latin typeface="Arial" charset="0"/>
                <a:cs typeface="Arial" charset="0"/>
              </a:rPr>
              <a:t>точност</a:t>
            </a:r>
            <a:r>
              <a:rPr lang="ru-RU" sz="2800" dirty="0" smtClean="0">
                <a:latin typeface="Arial" charset="0"/>
                <a:cs typeface="Arial" charset="0"/>
              </a:rPr>
              <a:t> и </a:t>
            </a:r>
            <a:r>
              <a:rPr lang="ru-RU" sz="2800" dirty="0" err="1" smtClean="0">
                <a:latin typeface="Arial" charset="0"/>
                <a:cs typeface="Arial" charset="0"/>
              </a:rPr>
              <a:t>яснота</a:t>
            </a:r>
            <a:r>
              <a:rPr lang="ru-RU" sz="2800" dirty="0" smtClean="0">
                <a:latin typeface="Arial" charset="0"/>
                <a:cs typeface="Arial" charset="0"/>
              </a:rPr>
              <a:t>; </a:t>
            </a:r>
          </a:p>
          <a:p>
            <a:pPr eaLnBrk="1" hangingPunct="1">
              <a:lnSpc>
                <a:spcPct val="90000"/>
              </a:lnSpc>
              <a:buFont typeface="Wingdings 2" pitchFamily="18" charset="2"/>
              <a:buNone/>
            </a:pPr>
            <a:r>
              <a:rPr lang="bg-BG" sz="2800" dirty="0" smtClean="0">
                <a:latin typeface="Arial" charset="0"/>
                <a:cs typeface="Arial" charset="0"/>
              </a:rPr>
              <a:t>или</a:t>
            </a:r>
          </a:p>
          <a:p>
            <a:pPr eaLnBrk="1" hangingPunct="1">
              <a:lnSpc>
                <a:spcPct val="90000"/>
              </a:lnSpc>
              <a:buFont typeface="Wingdings" pitchFamily="2" charset="2"/>
              <a:buNone/>
            </a:pPr>
            <a:r>
              <a:rPr lang="bg-BG" sz="2800" dirty="0" smtClean="0">
                <a:latin typeface="Arial" charset="0"/>
                <a:cs typeface="Arial" charset="0"/>
              </a:rPr>
              <a:t>І. </a:t>
            </a:r>
            <a:r>
              <a:rPr lang="ru-RU" sz="2800" dirty="0" err="1" smtClean="0">
                <a:latin typeface="Arial" charset="0"/>
                <a:cs typeface="Arial" charset="0"/>
              </a:rPr>
              <a:t>Изисквания</a:t>
            </a:r>
            <a:r>
              <a:rPr lang="ru-RU" sz="2800" dirty="0" smtClean="0">
                <a:latin typeface="Arial" charset="0"/>
                <a:cs typeface="Arial" charset="0"/>
              </a:rPr>
              <a:t> на </a:t>
            </a:r>
            <a:r>
              <a:rPr lang="ru-RU" sz="2800" dirty="0" err="1" smtClean="0">
                <a:latin typeface="Arial" charset="0"/>
                <a:cs typeface="Arial" charset="0"/>
              </a:rPr>
              <a:t>редактирането</a:t>
            </a:r>
            <a:r>
              <a:rPr lang="ru-RU" sz="2800" dirty="0" smtClean="0">
                <a:latin typeface="Arial" charset="0"/>
                <a:cs typeface="Arial" charset="0"/>
              </a:rPr>
              <a:t>:</a:t>
            </a:r>
          </a:p>
          <a:p>
            <a:pPr eaLnBrk="1" hangingPunct="1">
              <a:lnSpc>
                <a:spcPct val="90000"/>
              </a:lnSpc>
              <a:buFont typeface="Wingdings" pitchFamily="2" charset="2"/>
              <a:buNone/>
            </a:pPr>
            <a:r>
              <a:rPr lang="bg-BG" sz="2800" dirty="0" smtClean="0">
                <a:latin typeface="Arial" charset="0"/>
                <a:cs typeface="Arial" charset="0"/>
              </a:rPr>
              <a:t>1. Основни правила;</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13792"/>
            <a:ext cx="8229600" cy="1143000"/>
          </a:xfrm>
        </p:spPr>
        <p:txBody>
          <a:bodyPr/>
          <a:lstStyle/>
          <a:p>
            <a:pPr eaLnBrk="1" fontAlgn="auto" hangingPunct="1">
              <a:spcAft>
                <a:spcPts val="0"/>
              </a:spcAft>
              <a:defRPr/>
            </a:pPr>
            <a:r>
              <a:rPr lang="ru-RU" sz="3200" dirty="0" smtClean="0">
                <a:solidFill>
                  <a:schemeClr val="tx2">
                    <a:satMod val="130000"/>
                  </a:schemeClr>
                </a:solidFill>
                <a:latin typeface="Arial" pitchFamily="34" charset="0"/>
                <a:cs typeface="Arial" pitchFamily="34" charset="0"/>
              </a:rPr>
              <a:t>Основни правописни правила:</a:t>
            </a:r>
            <a:endParaRPr lang="bg-BG" sz="3200" dirty="0">
              <a:solidFill>
                <a:schemeClr val="tx2">
                  <a:satMod val="130000"/>
                </a:schemeClr>
              </a:solidFill>
              <a:latin typeface="Arial" pitchFamily="34" charset="0"/>
              <a:cs typeface="Arial" pitchFamily="34" charset="0"/>
            </a:endParaRPr>
          </a:p>
        </p:txBody>
      </p:sp>
      <p:sp>
        <p:nvSpPr>
          <p:cNvPr id="3" name="Content Placeholder 2"/>
          <p:cNvSpPr>
            <a:spLocks noGrp="1"/>
          </p:cNvSpPr>
          <p:nvPr>
            <p:ph idx="1"/>
          </p:nvPr>
        </p:nvSpPr>
        <p:spPr>
          <a:xfrm>
            <a:off x="251520" y="1447800"/>
            <a:ext cx="8682930" cy="5005388"/>
          </a:xfrm>
        </p:spPr>
        <p:txBody>
          <a:bodyPr>
            <a:normAutofit fontScale="92500"/>
          </a:bodyPr>
          <a:lstStyle/>
          <a:p>
            <a:pPr marL="365760" indent="-283464" eaLnBrk="1" fontAlgn="auto" hangingPunct="1">
              <a:spcAft>
                <a:spcPts val="0"/>
              </a:spcAft>
              <a:buFont typeface="Wingdings" pitchFamily="2" charset="2"/>
              <a:buChar char="q"/>
              <a:defRPr/>
            </a:pPr>
            <a:r>
              <a:rPr lang="bg-BG" sz="3000" dirty="0" smtClean="0">
                <a:latin typeface="Arial" pitchFamily="34" charset="0"/>
                <a:cs typeface="Arial" pitchFamily="34" charset="0"/>
              </a:rPr>
              <a:t>При преминаване от един ред на друг не се разделят:</a:t>
            </a:r>
            <a:endParaRPr lang="en-US" sz="3000" dirty="0" smtClean="0">
              <a:latin typeface="Arial" pitchFamily="34" charset="0"/>
              <a:cs typeface="Arial" pitchFamily="34" charset="0"/>
            </a:endParaRPr>
          </a:p>
          <a:p>
            <a:pPr marL="365760" indent="-283464" eaLnBrk="1" fontAlgn="auto" hangingPunct="1">
              <a:spcAft>
                <a:spcPts val="0"/>
              </a:spcAft>
              <a:buFont typeface="Wingdings" pitchFamily="2" charset="2"/>
              <a:buChar char="Ø"/>
              <a:defRPr/>
            </a:pPr>
            <a:r>
              <a:rPr lang="en-US" sz="3000" i="1" dirty="0" err="1" smtClean="0">
                <a:latin typeface="Arial" pitchFamily="34" charset="0"/>
                <a:cs typeface="Arial" pitchFamily="34" charset="0"/>
              </a:rPr>
              <a:t>инициални</a:t>
            </a:r>
            <a:r>
              <a:rPr lang="en-US" sz="3000" i="1" dirty="0" smtClean="0">
                <a:latin typeface="Arial" pitchFamily="34" charset="0"/>
                <a:cs typeface="Arial" pitchFamily="34" charset="0"/>
              </a:rPr>
              <a:t> </a:t>
            </a:r>
            <a:r>
              <a:rPr lang="en-US" sz="3000" i="1" dirty="0" err="1" smtClean="0">
                <a:latin typeface="Arial" pitchFamily="34" charset="0"/>
                <a:cs typeface="Arial" pitchFamily="34" charset="0"/>
              </a:rPr>
              <a:t>съкращения</a:t>
            </a:r>
            <a:r>
              <a:rPr lang="en-US" sz="3000" i="1" dirty="0" smtClean="0">
                <a:latin typeface="Arial" pitchFamily="34" charset="0"/>
                <a:cs typeface="Arial" pitchFamily="34" charset="0"/>
              </a:rPr>
              <a:t>;</a:t>
            </a:r>
            <a:endParaRPr lang="bg-BG" sz="3000" i="1" dirty="0" smtClean="0">
              <a:latin typeface="Arial" pitchFamily="34" charset="0"/>
              <a:cs typeface="Arial" pitchFamily="34" charset="0"/>
            </a:endParaRPr>
          </a:p>
          <a:p>
            <a:pPr marL="365760" indent="-283464" eaLnBrk="1" fontAlgn="auto" hangingPunct="1">
              <a:spcAft>
                <a:spcPts val="0"/>
              </a:spcAft>
              <a:buFont typeface="Wingdings" pitchFamily="2" charset="2"/>
              <a:buChar char="Ø"/>
              <a:defRPr/>
            </a:pPr>
            <a:r>
              <a:rPr lang="bg-BG" sz="3000" i="1" dirty="0" smtClean="0">
                <a:latin typeface="Arial" pitchFamily="34" charset="0"/>
                <a:cs typeface="Arial" pitchFamily="34" charset="0"/>
              </a:rPr>
              <a:t>арабски и римски числа от думата, към която се отнасят;</a:t>
            </a:r>
          </a:p>
          <a:p>
            <a:pPr marL="365760" indent="-283464" eaLnBrk="1" fontAlgn="auto" hangingPunct="1">
              <a:spcAft>
                <a:spcPts val="0"/>
              </a:spcAft>
              <a:buFont typeface="Wingdings" pitchFamily="2" charset="2"/>
              <a:buChar char="Ø"/>
              <a:defRPr/>
            </a:pPr>
            <a:r>
              <a:rPr lang="bg-BG" sz="3000" i="1" dirty="0" smtClean="0">
                <a:latin typeface="Arial" pitchFamily="34" charset="0"/>
                <a:cs typeface="Arial" pitchFamily="34" charset="0"/>
              </a:rPr>
              <a:t>числа, колкото и големи да са те;</a:t>
            </a:r>
          </a:p>
          <a:p>
            <a:pPr marL="365760" indent="-283464" eaLnBrk="1" fontAlgn="auto" hangingPunct="1">
              <a:spcAft>
                <a:spcPts val="0"/>
              </a:spcAft>
              <a:buFont typeface="Wingdings" pitchFamily="2" charset="2"/>
              <a:buChar char="Ø"/>
              <a:defRPr/>
            </a:pPr>
            <a:r>
              <a:rPr lang="bg-BG" sz="3000" i="1" dirty="0" smtClean="0">
                <a:latin typeface="Arial" pitchFamily="34" charset="0"/>
                <a:cs typeface="Arial" pitchFamily="34" charset="0"/>
              </a:rPr>
              <a:t>съкратени думи от собствени имена, към които се отнасят.</a:t>
            </a:r>
            <a:endParaRPr lang="en-US" sz="3000" i="1" dirty="0" smtClean="0">
              <a:latin typeface="Arial" pitchFamily="34" charset="0"/>
              <a:cs typeface="Arial" pitchFamily="34" charset="0"/>
            </a:endParaRPr>
          </a:p>
          <a:p>
            <a:pPr marL="365760" indent="-283464" eaLnBrk="1" fontAlgn="auto" hangingPunct="1">
              <a:spcAft>
                <a:spcPts val="0"/>
              </a:spcAft>
              <a:buFont typeface="Wingdings" pitchFamily="2" charset="2"/>
              <a:buChar char="q"/>
              <a:defRPr/>
            </a:pPr>
            <a:r>
              <a:rPr lang="bg-BG" sz="3000" dirty="0" smtClean="0">
                <a:latin typeface="Arial" pitchFamily="34" charset="0"/>
                <a:cs typeface="Arial" pitchFamily="34" charset="0"/>
              </a:rPr>
              <a:t>При изброяване след всяка позиция се поставя точка и запетая (;), след последната – точка.</a:t>
            </a:r>
          </a:p>
          <a:p>
            <a:pPr marL="365760" indent="-283464" eaLnBrk="1" fontAlgn="auto" hangingPunct="1">
              <a:spcAft>
                <a:spcPts val="0"/>
              </a:spcAft>
              <a:buFont typeface="Wingdings 2"/>
              <a:buNone/>
              <a:defRPr/>
            </a:pPr>
            <a:endParaRPr lang="bg-BG"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5800"/>
            <a:ext cx="8229600" cy="1143000"/>
          </a:xfrm>
        </p:spPr>
        <p:txBody>
          <a:bodyPr/>
          <a:lstStyle/>
          <a:p>
            <a:pPr algn="ctr">
              <a:defRPr/>
            </a:pPr>
            <a:r>
              <a:rPr lang="ru-RU" sz="3600" dirty="0" smtClean="0">
                <a:solidFill>
                  <a:schemeClr val="tx2">
                    <a:satMod val="130000"/>
                  </a:schemeClr>
                </a:solidFill>
                <a:latin typeface="Arial" pitchFamily="34" charset="0"/>
                <a:cs typeface="Arial" pitchFamily="34" charset="0"/>
              </a:rPr>
              <a:t>Основни правописни правила</a:t>
            </a:r>
            <a:r>
              <a:rPr lang="ru-RU" sz="4400" dirty="0" smtClean="0">
                <a:solidFill>
                  <a:schemeClr val="tx2">
                    <a:satMod val="130000"/>
                  </a:schemeClr>
                </a:solidFill>
                <a:latin typeface="Arial" pitchFamily="34" charset="0"/>
                <a:cs typeface="Arial" pitchFamily="34" charset="0"/>
              </a:rPr>
              <a:t>:</a:t>
            </a:r>
            <a:endParaRPr lang="bg-BG" dirty="0"/>
          </a:p>
        </p:txBody>
      </p:sp>
      <p:sp>
        <p:nvSpPr>
          <p:cNvPr id="18435" name="Content Placeholder 2"/>
          <p:cNvSpPr>
            <a:spLocks noGrp="1"/>
          </p:cNvSpPr>
          <p:nvPr>
            <p:ph idx="1"/>
          </p:nvPr>
        </p:nvSpPr>
        <p:spPr/>
        <p:txBody>
          <a:bodyPr/>
          <a:lstStyle/>
          <a:p>
            <a:pPr>
              <a:buFont typeface="Wingdings" pitchFamily="2" charset="2"/>
              <a:buChar char="q"/>
            </a:pPr>
            <a:r>
              <a:rPr lang="bg-BG" smtClean="0"/>
              <a:t> </a:t>
            </a:r>
            <a:r>
              <a:rPr lang="bg-BG" sz="2800" i="1" smtClean="0">
                <a:latin typeface="Arial" charset="0"/>
                <a:cs typeface="Arial" charset="0"/>
              </a:rPr>
              <a:t>министър-председател (мин.-председател); </a:t>
            </a:r>
          </a:p>
          <a:p>
            <a:pPr>
              <a:buFont typeface="Wingdings" pitchFamily="2" charset="2"/>
              <a:buChar char="q"/>
            </a:pPr>
            <a:r>
              <a:rPr lang="ru-RU" sz="2800" smtClean="0">
                <a:latin typeface="Arial" charset="0"/>
                <a:cs typeface="Arial" charset="0"/>
              </a:rPr>
              <a:t> </a:t>
            </a:r>
            <a:r>
              <a:rPr lang="ru-RU" sz="2800" i="1" smtClean="0">
                <a:latin typeface="Arial" charset="0"/>
                <a:cs typeface="Arial" charset="0"/>
              </a:rPr>
              <a:t>заместник министър-председател (зам. мин.-председател); </a:t>
            </a:r>
          </a:p>
          <a:p>
            <a:pPr>
              <a:buFont typeface="Wingdings" pitchFamily="2" charset="2"/>
              <a:buChar char="q"/>
            </a:pPr>
            <a:r>
              <a:rPr lang="bg-BG" sz="2800" i="1" smtClean="0">
                <a:latin typeface="Arial" charset="0"/>
                <a:cs typeface="Arial" charset="0"/>
              </a:rPr>
              <a:t>заместник-министър (зам.-министър); </a:t>
            </a:r>
          </a:p>
          <a:p>
            <a:pPr>
              <a:buFont typeface="Wingdings" pitchFamily="2" charset="2"/>
              <a:buChar char="q"/>
            </a:pPr>
            <a:r>
              <a:rPr lang="bg-BG" sz="2800" i="1" smtClean="0">
                <a:latin typeface="Arial" charset="0"/>
                <a:cs typeface="Arial" charset="0"/>
              </a:rPr>
              <a:t>заместник-директор (зам.-директор); </a:t>
            </a:r>
          </a:p>
          <a:p>
            <a:pPr>
              <a:buFont typeface="Wingdings" pitchFamily="2" charset="2"/>
              <a:buChar char="q"/>
            </a:pPr>
            <a:r>
              <a:rPr lang="bg-BG" sz="2800" i="1" smtClean="0">
                <a:latin typeface="Arial" charset="0"/>
                <a:cs typeface="Arial" charset="0"/>
              </a:rPr>
              <a:t>заместник-началник (зам.-началник). </a:t>
            </a:r>
          </a:p>
          <a:p>
            <a:pPr>
              <a:buFont typeface="Wingdings 2" pitchFamily="18" charset="2"/>
              <a:buNone/>
            </a:pPr>
            <a:endParaRPr lang="bg-BG"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0" y="485800"/>
            <a:ext cx="7499350" cy="1143000"/>
          </a:xfrm>
        </p:spPr>
        <p:txBody>
          <a:bodyPr/>
          <a:lstStyle/>
          <a:p>
            <a:pPr algn="ctr">
              <a:defRPr/>
            </a:pPr>
            <a:r>
              <a:rPr lang="ru-RU" sz="3200" dirty="0" smtClean="0">
                <a:solidFill>
                  <a:schemeClr val="tx2">
                    <a:satMod val="130000"/>
                  </a:schemeClr>
                </a:solidFill>
                <a:latin typeface="Arial" pitchFamily="34" charset="0"/>
                <a:cs typeface="Arial" pitchFamily="34" charset="0"/>
              </a:rPr>
              <a:t>Основни правописни правила:</a:t>
            </a:r>
            <a:endParaRPr lang="bg-BG" sz="3200" dirty="0"/>
          </a:p>
        </p:txBody>
      </p:sp>
      <p:sp>
        <p:nvSpPr>
          <p:cNvPr id="19459" name="Content Placeholder 2"/>
          <p:cNvSpPr>
            <a:spLocks noGrp="1"/>
          </p:cNvSpPr>
          <p:nvPr>
            <p:ph idx="1"/>
          </p:nvPr>
        </p:nvSpPr>
        <p:spPr>
          <a:xfrm>
            <a:off x="457200" y="1196752"/>
            <a:ext cx="8229600" cy="4525963"/>
          </a:xfrm>
        </p:spPr>
        <p:txBody>
          <a:bodyPr>
            <a:normAutofit fontScale="92500"/>
          </a:bodyPr>
          <a:lstStyle/>
          <a:p>
            <a:pPr>
              <a:buFont typeface="Wingdings" pitchFamily="2" charset="2"/>
              <a:buChar char="q"/>
            </a:pPr>
            <a:endParaRPr lang="ru-RU" i="1" dirty="0" smtClean="0">
              <a:latin typeface="Arial" charset="0"/>
              <a:cs typeface="Arial" charset="0"/>
            </a:endParaRPr>
          </a:p>
          <a:p>
            <a:pPr>
              <a:buFont typeface="Wingdings" pitchFamily="2" charset="2"/>
              <a:buChar char="q"/>
            </a:pPr>
            <a:r>
              <a:rPr lang="ru-RU" i="1" dirty="0" smtClean="0">
                <a:latin typeface="Arial" charset="0"/>
                <a:cs typeface="Arial" charset="0"/>
              </a:rPr>
              <a:t> </a:t>
            </a:r>
            <a:r>
              <a:rPr lang="bg-BG" i="1" dirty="0" smtClean="0">
                <a:latin typeface="Arial" charset="0"/>
                <a:cs typeface="Arial" charset="0"/>
              </a:rPr>
              <a:t>областен управител (</a:t>
            </a:r>
            <a:r>
              <a:rPr lang="bg-BG" i="1" dirty="0" err="1" smtClean="0">
                <a:latin typeface="Arial" charset="0"/>
                <a:cs typeface="Arial" charset="0"/>
              </a:rPr>
              <a:t>обл</a:t>
            </a:r>
            <a:r>
              <a:rPr lang="bg-BG" i="1" dirty="0" smtClean="0">
                <a:latin typeface="Arial" charset="0"/>
                <a:cs typeface="Arial" charset="0"/>
              </a:rPr>
              <a:t>. управител); </a:t>
            </a:r>
            <a:endParaRPr lang="ru-RU" i="1" dirty="0" smtClean="0">
              <a:latin typeface="Arial" charset="0"/>
              <a:cs typeface="Arial" charset="0"/>
            </a:endParaRPr>
          </a:p>
          <a:p>
            <a:pPr>
              <a:buFont typeface="Wingdings" pitchFamily="2" charset="2"/>
              <a:buChar char="q"/>
            </a:pPr>
            <a:r>
              <a:rPr lang="ru-RU" i="1" dirty="0" err="1" smtClean="0">
                <a:latin typeface="Arial" charset="0"/>
                <a:cs typeface="Arial" charset="0"/>
              </a:rPr>
              <a:t>заместник</a:t>
            </a:r>
            <a:r>
              <a:rPr lang="ru-RU" i="1" dirty="0" smtClean="0">
                <a:latin typeface="Arial" charset="0"/>
                <a:cs typeface="Arial" charset="0"/>
              </a:rPr>
              <a:t> </a:t>
            </a:r>
            <a:r>
              <a:rPr lang="ru-RU" i="1" dirty="0" err="1" smtClean="0">
                <a:latin typeface="Arial" charset="0"/>
                <a:cs typeface="Arial" charset="0"/>
              </a:rPr>
              <a:t>областен</a:t>
            </a:r>
            <a:r>
              <a:rPr lang="ru-RU" i="1" dirty="0" smtClean="0">
                <a:latin typeface="Arial" charset="0"/>
                <a:cs typeface="Arial" charset="0"/>
              </a:rPr>
              <a:t> </a:t>
            </a:r>
            <a:r>
              <a:rPr lang="ru-RU" i="1" dirty="0" err="1" smtClean="0">
                <a:latin typeface="Arial" charset="0"/>
                <a:cs typeface="Arial" charset="0"/>
              </a:rPr>
              <a:t>управител</a:t>
            </a:r>
            <a:r>
              <a:rPr lang="ru-RU" i="1" dirty="0" smtClean="0">
                <a:latin typeface="Arial" charset="0"/>
                <a:cs typeface="Arial" charset="0"/>
              </a:rPr>
              <a:t> (зам. обл. </a:t>
            </a:r>
            <a:r>
              <a:rPr lang="ru-RU" i="1" dirty="0" err="1" smtClean="0">
                <a:latin typeface="Arial" charset="0"/>
                <a:cs typeface="Arial" charset="0"/>
              </a:rPr>
              <a:t>управител</a:t>
            </a:r>
            <a:r>
              <a:rPr lang="ru-RU" i="1" dirty="0" smtClean="0">
                <a:latin typeface="Arial" charset="0"/>
                <a:cs typeface="Arial" charset="0"/>
              </a:rPr>
              <a:t>); </a:t>
            </a:r>
          </a:p>
          <a:p>
            <a:pPr>
              <a:buFont typeface="Wingdings" pitchFamily="2" charset="2"/>
              <a:buChar char="q"/>
            </a:pPr>
            <a:r>
              <a:rPr lang="bg-BG" i="1" dirty="0" smtClean="0">
                <a:latin typeface="Arial" charset="0"/>
                <a:cs typeface="Arial" charset="0"/>
              </a:rPr>
              <a:t>заместник-кмет (зам.-кмет); </a:t>
            </a:r>
          </a:p>
          <a:p>
            <a:pPr>
              <a:buFont typeface="Wingdings" pitchFamily="2" charset="2"/>
              <a:buChar char="q"/>
            </a:pPr>
            <a:r>
              <a:rPr lang="bg-BG" i="1" dirty="0" smtClean="0">
                <a:latin typeface="Arial" charset="0"/>
                <a:cs typeface="Arial" charset="0"/>
              </a:rPr>
              <a:t>началник-управление; </a:t>
            </a:r>
          </a:p>
          <a:p>
            <a:pPr>
              <a:buFont typeface="Wingdings" pitchFamily="2" charset="2"/>
              <a:buChar char="q"/>
            </a:pPr>
            <a:r>
              <a:rPr lang="bg-BG" i="1" dirty="0" smtClean="0">
                <a:latin typeface="Arial" charset="0"/>
                <a:cs typeface="Arial" charset="0"/>
              </a:rPr>
              <a:t>заместник началник-управление (зам. началник-управление); </a:t>
            </a:r>
          </a:p>
          <a:p>
            <a:endParaRPr lang="bg-BG"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13792"/>
            <a:ext cx="8229600" cy="1143000"/>
          </a:xfrm>
        </p:spPr>
        <p:txBody>
          <a:bodyPr/>
          <a:lstStyle/>
          <a:p>
            <a:pPr eaLnBrk="1" fontAlgn="auto" hangingPunct="1">
              <a:spcAft>
                <a:spcPts val="0"/>
              </a:spcAft>
              <a:defRPr/>
            </a:pPr>
            <a:r>
              <a:rPr lang="ru-RU" sz="3200" dirty="0" smtClean="0">
                <a:solidFill>
                  <a:schemeClr val="tx2">
                    <a:satMod val="130000"/>
                  </a:schemeClr>
                </a:solidFill>
                <a:latin typeface="Arial" pitchFamily="34" charset="0"/>
                <a:cs typeface="Arial" pitchFamily="34" charset="0"/>
              </a:rPr>
              <a:t>Основни правописни правила:</a:t>
            </a:r>
            <a:endParaRPr lang="bg-BG" sz="3200" dirty="0">
              <a:solidFill>
                <a:schemeClr val="tx2">
                  <a:satMod val="130000"/>
                </a:schemeClr>
              </a:solidFill>
              <a:latin typeface="Arial" pitchFamily="34" charset="0"/>
              <a:cs typeface="Arial" pitchFamily="34" charset="0"/>
            </a:endParaRPr>
          </a:p>
        </p:txBody>
      </p:sp>
      <p:sp>
        <p:nvSpPr>
          <p:cNvPr id="20483" name="Content Placeholder 2"/>
          <p:cNvSpPr>
            <a:spLocks noGrp="1"/>
          </p:cNvSpPr>
          <p:nvPr>
            <p:ph idx="1"/>
          </p:nvPr>
        </p:nvSpPr>
        <p:spPr>
          <a:xfrm>
            <a:off x="323529" y="1447800"/>
            <a:ext cx="8820472" cy="4800600"/>
          </a:xfrm>
        </p:spPr>
        <p:txBody>
          <a:bodyPr/>
          <a:lstStyle/>
          <a:p>
            <a:pPr eaLnBrk="1" hangingPunct="1">
              <a:buFont typeface="Wingdings" pitchFamily="2" charset="2"/>
              <a:buChar char="q"/>
            </a:pPr>
            <a:r>
              <a:rPr lang="bg-BG" dirty="0" smtClean="0"/>
              <a:t> </a:t>
            </a:r>
            <a:r>
              <a:rPr lang="bg-BG" sz="2800" dirty="0" smtClean="0">
                <a:latin typeface="Arial" charset="0"/>
                <a:cs typeface="Arial" charset="0"/>
              </a:rPr>
              <a:t>Всички наименования на документи, когато се състоят от една дума, при писане се разреждат през интервал, като: </a:t>
            </a:r>
          </a:p>
          <a:p>
            <a:pPr eaLnBrk="1" hangingPunct="1"/>
            <a:endParaRPr lang="bg-BG" sz="2800" dirty="0" smtClean="0">
              <a:latin typeface="Arial" charset="0"/>
              <a:cs typeface="Arial" charset="0"/>
            </a:endParaRPr>
          </a:p>
          <a:p>
            <a:pPr eaLnBrk="1" hangingPunct="1">
              <a:buFont typeface="Wingdings" pitchFamily="2" charset="2"/>
              <a:buNone/>
            </a:pPr>
            <a:r>
              <a:rPr lang="bg-BG" sz="2800" i="1" dirty="0" smtClean="0">
                <a:latin typeface="Arial" charset="0"/>
                <a:cs typeface="Arial" charset="0"/>
              </a:rPr>
              <a:t>З А Я В Л Е Н И Е, О Ф Е Р Т А, Д О Г О В ОР, </a:t>
            </a:r>
          </a:p>
          <a:p>
            <a:pPr eaLnBrk="1" hangingPunct="1">
              <a:buFont typeface="Wingdings" pitchFamily="2" charset="2"/>
              <a:buNone/>
            </a:pPr>
            <a:r>
              <a:rPr lang="bg-BG" sz="2800" i="1" dirty="0" smtClean="0">
                <a:latin typeface="Arial" charset="0"/>
                <a:cs typeface="Arial" charset="0"/>
              </a:rPr>
              <a:t>З А П О В Е Д, но </a:t>
            </a:r>
          </a:p>
          <a:p>
            <a:pPr eaLnBrk="1" hangingPunct="1">
              <a:buFont typeface="Wingdings" pitchFamily="2" charset="2"/>
              <a:buNone/>
            </a:pPr>
            <a:endParaRPr lang="bg-BG" sz="2800" i="1" dirty="0" smtClean="0">
              <a:latin typeface="Arial" charset="0"/>
              <a:cs typeface="Arial" charset="0"/>
            </a:endParaRPr>
          </a:p>
          <a:p>
            <a:pPr eaLnBrk="1" hangingPunct="1">
              <a:buFont typeface="Wingdings" pitchFamily="2" charset="2"/>
              <a:buNone/>
            </a:pPr>
            <a:r>
              <a:rPr lang="bg-BG" sz="2800" i="1" dirty="0" smtClean="0">
                <a:latin typeface="Arial" charset="0"/>
                <a:cs typeface="Arial" charset="0"/>
              </a:rPr>
              <a:t> СЛУЖЕБНА БЕЛЕЖКА, ДОГОВОР ЗА НАЕМ и др.</a:t>
            </a:r>
          </a:p>
          <a:p>
            <a:pPr eaLnBrk="1" hangingPunct="1"/>
            <a:endParaRPr lang="bg-BG"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1784"/>
            <a:ext cx="8229600" cy="1143000"/>
          </a:xfrm>
        </p:spPr>
        <p:txBody>
          <a:bodyPr/>
          <a:lstStyle/>
          <a:p>
            <a:pPr eaLnBrk="1" fontAlgn="auto" hangingPunct="1">
              <a:spcAft>
                <a:spcPts val="0"/>
              </a:spcAft>
              <a:defRPr/>
            </a:pPr>
            <a:r>
              <a:rPr lang="bg-BG" sz="3200" dirty="0" smtClean="0">
                <a:solidFill>
                  <a:schemeClr val="tx2">
                    <a:satMod val="130000"/>
                  </a:schemeClr>
                </a:solidFill>
                <a:latin typeface="Arial" pitchFamily="34" charset="0"/>
                <a:cs typeface="Arial" pitchFamily="34" charset="0"/>
              </a:rPr>
              <a:t>И така …препинателните знаци:</a:t>
            </a:r>
            <a:endParaRPr lang="bg-BG" sz="3200" dirty="0">
              <a:solidFill>
                <a:schemeClr val="tx2">
                  <a:satMod val="130000"/>
                </a:schemeClr>
              </a:solidFill>
              <a:latin typeface="Arial" pitchFamily="34" charset="0"/>
              <a:cs typeface="Arial" pitchFamily="34" charset="0"/>
            </a:endParaRPr>
          </a:p>
        </p:txBody>
      </p:sp>
      <p:sp>
        <p:nvSpPr>
          <p:cNvPr id="3" name="Content Placeholder 2"/>
          <p:cNvSpPr>
            <a:spLocks noGrp="1"/>
          </p:cNvSpPr>
          <p:nvPr>
            <p:ph idx="1"/>
          </p:nvPr>
        </p:nvSpPr>
        <p:spPr>
          <a:xfrm>
            <a:off x="323529" y="1447800"/>
            <a:ext cx="8610922" cy="4933950"/>
          </a:xfrm>
        </p:spPr>
        <p:txBody>
          <a:bodyPr>
            <a:normAutofit lnSpcReduction="10000"/>
          </a:bodyPr>
          <a:lstStyle/>
          <a:p>
            <a:pPr marL="365760" indent="-283464" eaLnBrk="1" fontAlgn="auto" hangingPunct="1">
              <a:lnSpc>
                <a:spcPct val="90000"/>
              </a:lnSpc>
              <a:spcAft>
                <a:spcPts val="0"/>
              </a:spcAft>
              <a:buFont typeface="Wingdings" pitchFamily="2" charset="2"/>
              <a:buChar char="q"/>
              <a:defRPr/>
            </a:pPr>
            <a:r>
              <a:rPr lang="bg-BG" sz="3000" dirty="0" smtClean="0">
                <a:latin typeface="Arial" pitchFamily="34" charset="0"/>
                <a:cs typeface="Arial" pitchFamily="34" charset="0"/>
              </a:rPr>
              <a:t>Осигуряват бързо, безпрепятствено и точно възприемане на вложеното в даден текст - не само мисълта, но и отношението, което я съпровожда, целта на изказването;</a:t>
            </a:r>
          </a:p>
          <a:p>
            <a:pPr marL="365760" indent="-283464" eaLnBrk="1" fontAlgn="auto" hangingPunct="1">
              <a:lnSpc>
                <a:spcPct val="90000"/>
              </a:lnSpc>
              <a:spcAft>
                <a:spcPts val="0"/>
              </a:spcAft>
              <a:buFont typeface="Wingdings" pitchFamily="2" charset="2"/>
              <a:buChar char="q"/>
              <a:defRPr/>
            </a:pPr>
            <a:endParaRPr lang="bg-BG" sz="3000" dirty="0" smtClean="0">
              <a:latin typeface="Arial" pitchFamily="34" charset="0"/>
              <a:cs typeface="Arial" pitchFamily="34" charset="0"/>
            </a:endParaRPr>
          </a:p>
          <a:p>
            <a:pPr marL="365760" indent="-283464" eaLnBrk="1" fontAlgn="auto" hangingPunct="1">
              <a:lnSpc>
                <a:spcPct val="90000"/>
              </a:lnSpc>
              <a:spcAft>
                <a:spcPts val="0"/>
              </a:spcAft>
              <a:buFont typeface="Wingdings" pitchFamily="2" charset="2"/>
              <a:buChar char="q"/>
              <a:defRPr/>
            </a:pPr>
            <a:r>
              <a:rPr lang="bg-BG" sz="3000" dirty="0" smtClean="0">
                <a:latin typeface="Arial" pitchFamily="34" charset="0"/>
                <a:cs typeface="Arial" pitchFamily="34" charset="0"/>
              </a:rPr>
              <a:t>Изпускането или преместването на съответен препинателен знак може да затрудни читателя при възприемане на написаното;</a:t>
            </a:r>
          </a:p>
          <a:p>
            <a:pPr marL="365760" indent="-283464" eaLnBrk="1" fontAlgn="auto" hangingPunct="1">
              <a:lnSpc>
                <a:spcPct val="90000"/>
              </a:lnSpc>
              <a:spcAft>
                <a:spcPts val="0"/>
              </a:spcAft>
              <a:buFont typeface="Wingdings" pitchFamily="2" charset="2"/>
              <a:buChar char="q"/>
              <a:defRPr/>
            </a:pPr>
            <a:endParaRPr lang="bg-BG" sz="3000" dirty="0" smtClean="0">
              <a:latin typeface="Arial" pitchFamily="34" charset="0"/>
              <a:cs typeface="Arial" pitchFamily="34" charset="0"/>
            </a:endParaRPr>
          </a:p>
          <a:p>
            <a:pPr marL="365760" indent="-283464" eaLnBrk="1" fontAlgn="auto" hangingPunct="1">
              <a:lnSpc>
                <a:spcPct val="90000"/>
              </a:lnSpc>
              <a:spcAft>
                <a:spcPts val="0"/>
              </a:spcAft>
              <a:buFont typeface="Wingdings" pitchFamily="2" charset="2"/>
              <a:buChar char="q"/>
              <a:defRPr/>
            </a:pPr>
            <a:r>
              <a:rPr lang="bg-BG" sz="3000" dirty="0" smtClean="0">
                <a:latin typeface="Arial" pitchFamily="34" charset="0"/>
                <a:cs typeface="Arial" pitchFamily="34" charset="0"/>
              </a:rPr>
              <a:t>Да доведе до двусмислие или промяна на съдържанието на текста;</a:t>
            </a:r>
          </a:p>
          <a:p>
            <a:pPr marL="365760" indent="-283464" eaLnBrk="1" fontAlgn="auto" hangingPunct="1">
              <a:spcAft>
                <a:spcPts val="0"/>
              </a:spcAft>
              <a:buFont typeface="Wingdings 2"/>
              <a:buChar char=""/>
              <a:defRPr/>
            </a:pPr>
            <a:endParaRPr lang="bg-BG"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764704"/>
            <a:ext cx="7634287" cy="1143000"/>
          </a:xfrm>
        </p:spPr>
        <p:txBody>
          <a:bodyPr>
            <a:normAutofit fontScale="90000"/>
          </a:bodyPr>
          <a:lstStyle/>
          <a:p>
            <a:pPr algn="ctr">
              <a:defRPr/>
            </a:pPr>
            <a:r>
              <a:rPr lang="bg-BG" sz="3200" dirty="0" smtClean="0">
                <a:latin typeface="Arial" pitchFamily="34" charset="0"/>
                <a:cs typeface="Arial" pitchFamily="34" charset="0"/>
              </a:rPr>
              <a:t>Принципи, върху които се основава доброто </a:t>
            </a:r>
            <a:r>
              <a:rPr lang="bg-BG" sz="3200" dirty="0" err="1" smtClean="0">
                <a:latin typeface="Arial" pitchFamily="34" charset="0"/>
                <a:cs typeface="Arial" pitchFamily="34" charset="0"/>
              </a:rPr>
              <a:t>писанe</a:t>
            </a:r>
            <a:r>
              <a:rPr lang="bg-BG" sz="3200" dirty="0" smtClean="0">
                <a:latin typeface="Arial" pitchFamily="34" charset="0"/>
                <a:cs typeface="Arial" pitchFamily="34" charset="0"/>
              </a:rPr>
              <a:t/>
            </a:r>
            <a:br>
              <a:rPr lang="bg-BG" sz="3200" dirty="0" smtClean="0">
                <a:latin typeface="Arial" pitchFamily="34" charset="0"/>
                <a:cs typeface="Arial" pitchFamily="34" charset="0"/>
              </a:rPr>
            </a:br>
            <a:endParaRPr lang="bg-BG" sz="3200" dirty="0">
              <a:latin typeface="Arial" pitchFamily="34" charset="0"/>
              <a:cs typeface="Arial" pitchFamily="34" charset="0"/>
            </a:endParaRPr>
          </a:p>
        </p:txBody>
      </p:sp>
      <p:sp>
        <p:nvSpPr>
          <p:cNvPr id="22531" name="Content Placeholder 2"/>
          <p:cNvSpPr>
            <a:spLocks noGrp="1"/>
          </p:cNvSpPr>
          <p:nvPr>
            <p:ph idx="1"/>
          </p:nvPr>
        </p:nvSpPr>
        <p:spPr>
          <a:xfrm>
            <a:off x="395536" y="1772816"/>
            <a:ext cx="8538914" cy="4751809"/>
          </a:xfrm>
        </p:spPr>
        <p:txBody>
          <a:bodyPr/>
          <a:lstStyle/>
          <a:p>
            <a:pPr>
              <a:buFont typeface="Wingdings" pitchFamily="2" charset="2"/>
              <a:buChar char="Ø"/>
            </a:pPr>
            <a:r>
              <a:rPr lang="bg-BG" sz="2800" dirty="0" smtClean="0">
                <a:latin typeface="Arial" charset="0"/>
                <a:cs typeface="Arial" charset="0"/>
              </a:rPr>
              <a:t>Наличие на ясна цел;</a:t>
            </a:r>
          </a:p>
          <a:p>
            <a:pPr>
              <a:buFont typeface="Wingdings" pitchFamily="2" charset="2"/>
              <a:buChar char="Ø"/>
            </a:pPr>
            <a:r>
              <a:rPr lang="bg-BG" sz="2800" dirty="0" smtClean="0">
                <a:latin typeface="Arial" charset="0"/>
                <a:cs typeface="Arial" charset="0"/>
              </a:rPr>
              <a:t> Съсредоточеност върху аудиторията;</a:t>
            </a:r>
          </a:p>
          <a:p>
            <a:pPr>
              <a:buFont typeface="Wingdings" pitchFamily="2" charset="2"/>
              <a:buChar char="Ø"/>
            </a:pPr>
            <a:r>
              <a:rPr lang="bg-BG" sz="2800" dirty="0" smtClean="0">
                <a:latin typeface="Arial" charset="0"/>
                <a:cs typeface="Arial" charset="0"/>
              </a:rPr>
              <a:t>Ясно изразяване на ключовото послание;</a:t>
            </a:r>
          </a:p>
          <a:p>
            <a:pPr>
              <a:buFont typeface="Wingdings" pitchFamily="2" charset="2"/>
              <a:buChar char="Ø"/>
            </a:pPr>
            <a:r>
              <a:rPr lang="bg-BG" sz="2800" dirty="0" smtClean="0">
                <a:latin typeface="Arial" charset="0"/>
                <a:cs typeface="Arial" charset="0"/>
              </a:rPr>
              <a:t>Съблюдаване икономията на думи;</a:t>
            </a:r>
          </a:p>
          <a:p>
            <a:pPr>
              <a:buFont typeface="Wingdings" pitchFamily="2" charset="2"/>
              <a:buChar char="Ø"/>
            </a:pPr>
            <a:r>
              <a:rPr lang="bg-BG" sz="2800" dirty="0" smtClean="0"/>
              <a:t> </a:t>
            </a:r>
            <a:r>
              <a:rPr lang="bg-BG" sz="2800" dirty="0" smtClean="0">
                <a:latin typeface="Arial" charset="0"/>
                <a:cs typeface="Arial" charset="0"/>
              </a:rPr>
              <a:t>Придържане към темата;</a:t>
            </a:r>
          </a:p>
          <a:p>
            <a:pPr>
              <a:buFont typeface="Wingdings" pitchFamily="2" charset="2"/>
              <a:buChar char="Ø"/>
            </a:pPr>
            <a:r>
              <a:rPr lang="bg-BG" sz="2800" dirty="0" smtClean="0">
                <a:latin typeface="Arial" charset="0"/>
                <a:cs typeface="Arial" charset="0"/>
              </a:rPr>
              <a:t> Употреба на прости изречения;</a:t>
            </a:r>
          </a:p>
          <a:p>
            <a:pPr>
              <a:buFont typeface="Wingdings" pitchFamily="2" charset="2"/>
              <a:buChar char="Ø"/>
            </a:pPr>
            <a:r>
              <a:rPr lang="bg-BG" sz="2800" dirty="0" smtClean="0">
                <a:latin typeface="Arial" charset="0"/>
                <a:cs typeface="Arial" charset="0"/>
              </a:rPr>
              <a:t> Обмисляне стратегията на </a:t>
            </a:r>
            <a:r>
              <a:rPr lang="bg-BG" sz="2800" dirty="0" smtClean="0">
                <a:latin typeface="Arial" charset="0"/>
                <a:cs typeface="Arial" charset="0"/>
              </a:rPr>
              <a:t>изложението</a:t>
            </a:r>
            <a:endParaRPr lang="bg-BG" sz="2800" dirty="0" smtClean="0">
              <a:latin typeface="Arial" charset="0"/>
              <a:cs typeface="Arial"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413792"/>
            <a:ext cx="7777162" cy="1143000"/>
          </a:xfrm>
        </p:spPr>
        <p:txBody>
          <a:bodyPr/>
          <a:lstStyle/>
          <a:p>
            <a:pPr algn="ctr">
              <a:defRPr/>
            </a:pPr>
            <a:r>
              <a:rPr lang="bg-BG" sz="3200" dirty="0" smtClean="0">
                <a:latin typeface="Arial" pitchFamily="34" charset="0"/>
                <a:cs typeface="Arial" pitchFamily="34" charset="0"/>
              </a:rPr>
              <a:t>Принципи за бизнес комуникации</a:t>
            </a:r>
            <a:endParaRPr lang="bg-BG" sz="3200" dirty="0">
              <a:latin typeface="Arial" pitchFamily="34" charset="0"/>
              <a:cs typeface="Arial" pitchFamily="34" charset="0"/>
            </a:endParaRPr>
          </a:p>
        </p:txBody>
      </p:sp>
      <p:sp>
        <p:nvSpPr>
          <p:cNvPr id="23555" name="Content Placeholder 2"/>
          <p:cNvSpPr>
            <a:spLocks noGrp="1"/>
          </p:cNvSpPr>
          <p:nvPr>
            <p:ph idx="1"/>
          </p:nvPr>
        </p:nvSpPr>
        <p:spPr>
          <a:xfrm>
            <a:off x="1116013" y="1412776"/>
            <a:ext cx="7818437" cy="4691062"/>
          </a:xfrm>
        </p:spPr>
        <p:txBody>
          <a:bodyPr/>
          <a:lstStyle/>
          <a:p>
            <a:pPr>
              <a:buFont typeface="Wingdings 2" pitchFamily="18" charset="2"/>
              <a:buNone/>
            </a:pPr>
            <a:r>
              <a:rPr lang="bg-BG" sz="2800" u="sng" dirty="0" smtClean="0">
                <a:latin typeface="Arial" charset="0"/>
                <a:cs typeface="Arial" charset="0"/>
              </a:rPr>
              <a:t>Седем принципа за бизнес комуникации</a:t>
            </a:r>
            <a:r>
              <a:rPr lang="bg-BG" sz="2800" i="1" dirty="0" smtClean="0"/>
              <a:t>: </a:t>
            </a:r>
          </a:p>
          <a:p>
            <a:pPr>
              <a:buFont typeface="Wingdings" pitchFamily="2" charset="2"/>
              <a:buChar char="q"/>
            </a:pPr>
            <a:endParaRPr lang="bg-BG" sz="2800" dirty="0" smtClean="0">
              <a:latin typeface="Arial" charset="0"/>
              <a:cs typeface="Arial" charset="0"/>
            </a:endParaRPr>
          </a:p>
          <a:p>
            <a:pPr>
              <a:buFont typeface="Wingdings" pitchFamily="2" charset="2"/>
              <a:buChar char="q"/>
            </a:pPr>
            <a:r>
              <a:rPr lang="bg-BG" sz="2800" dirty="0" smtClean="0">
                <a:latin typeface="Arial" charset="0"/>
                <a:cs typeface="Arial" charset="0"/>
              </a:rPr>
              <a:t>Пълнота;                                                                              </a:t>
            </a:r>
          </a:p>
          <a:p>
            <a:pPr>
              <a:buFont typeface="Wingdings" pitchFamily="2" charset="2"/>
              <a:buChar char="q"/>
            </a:pPr>
            <a:r>
              <a:rPr lang="bg-BG" sz="2800" dirty="0" smtClean="0">
                <a:latin typeface="Arial" charset="0"/>
                <a:cs typeface="Arial" charset="0"/>
              </a:rPr>
              <a:t> Конкретност;</a:t>
            </a:r>
          </a:p>
          <a:p>
            <a:pPr>
              <a:buFont typeface="Wingdings" pitchFamily="2" charset="2"/>
              <a:buChar char="q"/>
            </a:pPr>
            <a:r>
              <a:rPr lang="bg-BG" sz="2800" dirty="0" smtClean="0">
                <a:latin typeface="Arial" charset="0"/>
                <a:cs typeface="Arial" charset="0"/>
              </a:rPr>
              <a:t> Краткост;                                                                                    </a:t>
            </a:r>
          </a:p>
          <a:p>
            <a:pPr>
              <a:buFont typeface="Wingdings" pitchFamily="2" charset="2"/>
              <a:buChar char="q"/>
            </a:pPr>
            <a:r>
              <a:rPr lang="bg-BG" sz="2800" dirty="0" smtClean="0">
                <a:latin typeface="Arial" charset="0"/>
                <a:cs typeface="Arial" charset="0"/>
              </a:rPr>
              <a:t> Яснота;</a:t>
            </a:r>
          </a:p>
          <a:p>
            <a:pPr>
              <a:buFont typeface="Wingdings" pitchFamily="2" charset="2"/>
              <a:buChar char="q"/>
            </a:pPr>
            <a:r>
              <a:rPr lang="bg-BG" sz="2800" dirty="0" smtClean="0">
                <a:latin typeface="Arial" charset="0"/>
                <a:cs typeface="Arial" charset="0"/>
              </a:rPr>
              <a:t> Уважение;                                                                                   </a:t>
            </a:r>
          </a:p>
          <a:p>
            <a:pPr>
              <a:buFont typeface="Wingdings" pitchFamily="2" charset="2"/>
              <a:buChar char="q"/>
            </a:pPr>
            <a:r>
              <a:rPr lang="bg-BG" sz="2800" dirty="0" smtClean="0">
                <a:latin typeface="Arial" charset="0"/>
                <a:cs typeface="Arial" charset="0"/>
              </a:rPr>
              <a:t> Учтивост;</a:t>
            </a:r>
          </a:p>
          <a:p>
            <a:pPr>
              <a:buFont typeface="Wingdings" pitchFamily="2" charset="2"/>
              <a:buChar char="q"/>
            </a:pPr>
            <a:r>
              <a:rPr lang="bg-BG" sz="2800" dirty="0" smtClean="0">
                <a:latin typeface="Arial" charset="0"/>
                <a:cs typeface="Arial" charset="0"/>
              </a:rPr>
              <a:t> Коректност.</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29816"/>
            <a:ext cx="8229600" cy="1143000"/>
          </a:xfrm>
        </p:spPr>
        <p:txBody>
          <a:bodyPr/>
          <a:lstStyle/>
          <a:p>
            <a:pPr algn="ctr">
              <a:defRPr/>
            </a:pPr>
            <a:r>
              <a:rPr lang="ru-RU" sz="3200" dirty="0" smtClean="0">
                <a:latin typeface="Arial" pitchFamily="34" charset="0"/>
                <a:cs typeface="Arial" pitchFamily="34" charset="0"/>
              </a:rPr>
              <a:t>Стил, съдържание и форма на административните документи </a:t>
            </a:r>
            <a:endParaRPr lang="bg-BG" sz="3200" dirty="0"/>
          </a:p>
        </p:txBody>
      </p:sp>
      <p:sp>
        <p:nvSpPr>
          <p:cNvPr id="3" name="Subtitle 2"/>
          <p:cNvSpPr>
            <a:spLocks noGrp="1"/>
          </p:cNvSpPr>
          <p:nvPr>
            <p:ph idx="1"/>
          </p:nvPr>
        </p:nvSpPr>
        <p:spPr>
          <a:xfrm>
            <a:off x="457200" y="1988840"/>
            <a:ext cx="8229600" cy="4137323"/>
          </a:xfrm>
        </p:spPr>
        <p:txBody>
          <a:bodyPr/>
          <a:lstStyle/>
          <a:p>
            <a:pPr>
              <a:defRPr/>
            </a:pPr>
            <a:r>
              <a:rPr lang="bg-BG" sz="2800" b="1" dirty="0" smtClean="0">
                <a:latin typeface="Arial" pitchFamily="34" charset="0"/>
                <a:cs typeface="Arial" pitchFamily="34" charset="0"/>
              </a:rPr>
              <a:t>Стилът</a:t>
            </a:r>
            <a:r>
              <a:rPr lang="bg-BG" sz="2800" dirty="0" smtClean="0">
                <a:latin typeface="Arial" pitchFamily="34" charset="0"/>
                <a:cs typeface="Arial" pitchFamily="34" charset="0"/>
              </a:rPr>
              <a:t> на документа се характеризира с точност, яснота, коректност и последователност. Изразните средства са в съответствие с нормативните разпоредби, без да се употребяват диалектизми, жаргон, синоними, т.е. стилът е официално-делови. За него е характерен подходящият, вежлив тон, при спазване на определен словоред.</a:t>
            </a:r>
            <a:endParaRPr lang="bg-BG" sz="2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57808"/>
            <a:ext cx="8229600" cy="1143000"/>
          </a:xfrm>
        </p:spPr>
        <p:txBody>
          <a:bodyPr/>
          <a:lstStyle/>
          <a:p>
            <a:pPr algn="ctr">
              <a:defRPr/>
            </a:pPr>
            <a:r>
              <a:rPr lang="bg-BG" sz="3200" dirty="0" smtClean="0">
                <a:latin typeface="Arial" pitchFamily="34" charset="0"/>
                <a:cs typeface="Arial" pitchFamily="34" charset="0"/>
              </a:rPr>
              <a:t>Форма на документа</a:t>
            </a:r>
            <a:endParaRPr lang="bg-BG" sz="3200" dirty="0">
              <a:latin typeface="Arial" pitchFamily="34" charset="0"/>
              <a:cs typeface="Arial" pitchFamily="34" charset="0"/>
            </a:endParaRPr>
          </a:p>
        </p:txBody>
      </p:sp>
      <p:sp>
        <p:nvSpPr>
          <p:cNvPr id="25603" name="Content Placeholder 2"/>
          <p:cNvSpPr>
            <a:spLocks noGrp="1"/>
          </p:cNvSpPr>
          <p:nvPr>
            <p:ph idx="1"/>
          </p:nvPr>
        </p:nvSpPr>
        <p:spPr>
          <a:xfrm>
            <a:off x="1331913" y="1447800"/>
            <a:ext cx="7602537" cy="4800600"/>
          </a:xfrm>
        </p:spPr>
        <p:txBody>
          <a:bodyPr/>
          <a:lstStyle/>
          <a:p>
            <a:pPr>
              <a:buFont typeface="Wingdings 2" pitchFamily="18" charset="2"/>
              <a:buNone/>
            </a:pPr>
            <a:endParaRPr lang="bg-BG" b="1" smtClean="0"/>
          </a:p>
          <a:p>
            <a:pPr>
              <a:buFont typeface="Wingdings 2" pitchFamily="18" charset="2"/>
              <a:buNone/>
            </a:pPr>
            <a:r>
              <a:rPr lang="bg-BG" b="1" smtClean="0"/>
              <a:t>Формата</a:t>
            </a:r>
            <a:r>
              <a:rPr lang="bg-BG" smtClean="0"/>
              <a:t> на документа се определя от начина на оформяне и изпращане – вида и мястото за вписване на данни, изпраща се в плик за писма или по електронен път.</a:t>
            </a:r>
          </a:p>
          <a:p>
            <a:endParaRPr lang="bg-BG"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13792"/>
            <a:ext cx="8229600" cy="1143000"/>
          </a:xfrm>
        </p:spPr>
        <p:txBody>
          <a:bodyPr/>
          <a:lstStyle/>
          <a:p>
            <a:pPr algn="ctr">
              <a:defRPr/>
            </a:pPr>
            <a:r>
              <a:rPr lang="bg-BG" sz="3200" dirty="0" smtClean="0">
                <a:latin typeface="Arial" pitchFamily="34" charset="0"/>
                <a:cs typeface="Arial" pitchFamily="34" charset="0"/>
              </a:rPr>
              <a:t>Съдържание на документа</a:t>
            </a:r>
            <a:endParaRPr lang="bg-BG" sz="3200" dirty="0">
              <a:latin typeface="Arial" pitchFamily="34" charset="0"/>
              <a:cs typeface="Arial" pitchFamily="34" charset="0"/>
            </a:endParaRPr>
          </a:p>
        </p:txBody>
      </p:sp>
      <p:sp>
        <p:nvSpPr>
          <p:cNvPr id="26627" name="Content Placeholder 2"/>
          <p:cNvSpPr>
            <a:spLocks noGrp="1"/>
          </p:cNvSpPr>
          <p:nvPr>
            <p:ph idx="1"/>
          </p:nvPr>
        </p:nvSpPr>
        <p:spPr>
          <a:xfrm>
            <a:off x="683568" y="1447800"/>
            <a:ext cx="8209607" cy="4800600"/>
          </a:xfrm>
        </p:spPr>
        <p:txBody>
          <a:bodyPr/>
          <a:lstStyle/>
          <a:p>
            <a:pPr>
              <a:buFont typeface="Wingdings 2" pitchFamily="18" charset="2"/>
              <a:buNone/>
            </a:pPr>
            <a:r>
              <a:rPr lang="bg-BG" sz="2800" b="1" dirty="0" smtClean="0">
                <a:latin typeface="Arial" charset="0"/>
                <a:cs typeface="Arial" charset="0"/>
              </a:rPr>
              <a:t>Съдържанието</a:t>
            </a:r>
            <a:r>
              <a:rPr lang="bg-BG" sz="2800" dirty="0" smtClean="0">
                <a:latin typeface="Arial" charset="0"/>
                <a:cs typeface="Arial" charset="0"/>
              </a:rPr>
              <a:t>  - текстът е аргументиран, с:</a:t>
            </a:r>
          </a:p>
          <a:p>
            <a:pPr>
              <a:buFont typeface="Wingdings 2" pitchFamily="18" charset="2"/>
              <a:buNone/>
            </a:pPr>
            <a:endParaRPr lang="bg-BG" sz="2800" dirty="0" smtClean="0">
              <a:latin typeface="Arial" charset="0"/>
              <a:cs typeface="Arial" charset="0"/>
            </a:endParaRPr>
          </a:p>
          <a:p>
            <a:pPr>
              <a:buFont typeface="Wingdings" pitchFamily="2" charset="2"/>
              <a:buChar char="Ø"/>
            </a:pPr>
            <a:r>
              <a:rPr lang="bg-BG" sz="2800" dirty="0" smtClean="0">
                <a:latin typeface="Arial" charset="0"/>
                <a:cs typeface="Arial" charset="0"/>
              </a:rPr>
              <a:t> Увод;</a:t>
            </a:r>
          </a:p>
          <a:p>
            <a:pPr>
              <a:buFont typeface="Wingdings" pitchFamily="2" charset="2"/>
              <a:buChar char="Ø"/>
            </a:pPr>
            <a:endParaRPr lang="bg-BG" sz="2800" dirty="0" smtClean="0">
              <a:latin typeface="Arial" charset="0"/>
              <a:cs typeface="Arial" charset="0"/>
            </a:endParaRPr>
          </a:p>
          <a:p>
            <a:pPr>
              <a:buFont typeface="Wingdings" pitchFamily="2" charset="2"/>
              <a:buChar char="Ø"/>
            </a:pPr>
            <a:r>
              <a:rPr lang="bg-BG" sz="2800" dirty="0" smtClean="0">
                <a:latin typeface="Arial" charset="0"/>
                <a:cs typeface="Arial" charset="0"/>
              </a:rPr>
              <a:t>Изложение – 1 л. мн. ч.  </a:t>
            </a:r>
            <a:r>
              <a:rPr lang="en-US" sz="2800" dirty="0" smtClean="0">
                <a:latin typeface="Arial" charset="0"/>
                <a:cs typeface="Arial" charset="0"/>
              </a:rPr>
              <a:t>(</a:t>
            </a:r>
            <a:r>
              <a:rPr lang="bg-BG" sz="2800" dirty="0" smtClean="0">
                <a:latin typeface="Arial" charset="0"/>
                <a:cs typeface="Arial" charset="0"/>
              </a:rPr>
              <a:t>ние</a:t>
            </a:r>
            <a:r>
              <a:rPr lang="en-US" sz="2800" dirty="0" smtClean="0">
                <a:latin typeface="Arial" charset="0"/>
                <a:cs typeface="Arial" charset="0"/>
              </a:rPr>
              <a:t>)</a:t>
            </a:r>
            <a:r>
              <a:rPr lang="bg-BG" sz="2800" dirty="0" smtClean="0">
                <a:latin typeface="Arial" charset="0"/>
                <a:cs typeface="Arial" charset="0"/>
              </a:rPr>
              <a:t>;</a:t>
            </a:r>
          </a:p>
          <a:p>
            <a:pPr>
              <a:buFont typeface="Wingdings" pitchFamily="2" charset="2"/>
              <a:buChar char="Ø"/>
            </a:pPr>
            <a:endParaRPr lang="bg-BG" sz="2800" dirty="0" smtClean="0">
              <a:latin typeface="Arial" charset="0"/>
              <a:cs typeface="Arial" charset="0"/>
            </a:endParaRPr>
          </a:p>
          <a:p>
            <a:pPr>
              <a:buFont typeface="Wingdings" pitchFamily="2" charset="2"/>
              <a:buChar char="Ø"/>
            </a:pPr>
            <a:r>
              <a:rPr lang="bg-BG" sz="2800" dirty="0" smtClean="0">
                <a:latin typeface="Arial" charset="0"/>
                <a:cs typeface="Arial" charset="0"/>
              </a:rPr>
              <a:t>Заключение.</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692696"/>
            <a:ext cx="7499350" cy="1228725"/>
          </a:xfrm>
        </p:spPr>
        <p:txBody>
          <a:bodyPr>
            <a:normAutofit fontScale="90000"/>
          </a:bodyPr>
          <a:lstStyle/>
          <a:p>
            <a:pPr algn="ctr" eaLnBrk="1" fontAlgn="auto" hangingPunct="1">
              <a:spcAft>
                <a:spcPts val="0"/>
              </a:spcAft>
              <a:defRPr/>
            </a:pPr>
            <a:r>
              <a:rPr lang="bg-BG" sz="3600" dirty="0" smtClean="0">
                <a:solidFill>
                  <a:schemeClr val="tx2">
                    <a:satMod val="130000"/>
                  </a:schemeClr>
                </a:solidFill>
                <a:latin typeface="Arial" pitchFamily="34" charset="0"/>
                <a:cs typeface="Arial" pitchFamily="34" charset="0"/>
              </a:rPr>
              <a:t/>
            </a:r>
            <a:br>
              <a:rPr lang="bg-BG" sz="3600" dirty="0" smtClean="0">
                <a:solidFill>
                  <a:schemeClr val="tx2">
                    <a:satMod val="130000"/>
                  </a:schemeClr>
                </a:solidFill>
                <a:latin typeface="Arial" pitchFamily="34" charset="0"/>
                <a:cs typeface="Arial" pitchFamily="34" charset="0"/>
              </a:rPr>
            </a:br>
            <a:r>
              <a:rPr lang="bg-BG" sz="3600" dirty="0" smtClean="0">
                <a:solidFill>
                  <a:schemeClr val="tx2">
                    <a:satMod val="130000"/>
                  </a:schemeClr>
                </a:solidFill>
                <a:latin typeface="Arial" pitchFamily="34" charset="0"/>
                <a:cs typeface="Arial" pitchFamily="34" charset="0"/>
              </a:rPr>
              <a:t>Оформяне на писмения материал във вид на чернова:</a:t>
            </a:r>
            <a:r>
              <a:rPr lang="en-US" sz="4400" b="1" dirty="0" smtClean="0">
                <a:solidFill>
                  <a:schemeClr val="tx2">
                    <a:satMod val="130000"/>
                  </a:schemeClr>
                </a:solidFill>
              </a:rPr>
              <a:t/>
            </a:r>
            <a:br>
              <a:rPr lang="en-US" sz="4400" b="1" dirty="0" smtClean="0">
                <a:solidFill>
                  <a:schemeClr val="tx2">
                    <a:satMod val="130000"/>
                  </a:schemeClr>
                </a:solidFill>
              </a:rPr>
            </a:br>
            <a:endParaRPr lang="bg-BG" dirty="0">
              <a:solidFill>
                <a:schemeClr val="tx2">
                  <a:satMod val="130000"/>
                </a:schemeClr>
              </a:solidFill>
            </a:endParaRPr>
          </a:p>
        </p:txBody>
      </p:sp>
      <p:sp>
        <p:nvSpPr>
          <p:cNvPr id="27651" name="Content Placeholder 2"/>
          <p:cNvSpPr>
            <a:spLocks noGrp="1"/>
          </p:cNvSpPr>
          <p:nvPr>
            <p:ph idx="1"/>
          </p:nvPr>
        </p:nvSpPr>
        <p:spPr>
          <a:xfrm>
            <a:off x="683568" y="2132856"/>
            <a:ext cx="7497762" cy="3240088"/>
          </a:xfrm>
        </p:spPr>
        <p:txBody>
          <a:bodyPr/>
          <a:lstStyle/>
          <a:p>
            <a:pPr eaLnBrk="1" hangingPunct="1">
              <a:buFont typeface="Wingdings" pitchFamily="2" charset="2"/>
              <a:buChar char="q"/>
            </a:pPr>
            <a:r>
              <a:rPr lang="ru-RU" sz="2800" dirty="0" err="1" smtClean="0">
                <a:latin typeface="Arial" charset="0"/>
                <a:cs typeface="Arial" charset="0"/>
              </a:rPr>
              <a:t>Структуриране</a:t>
            </a:r>
            <a:r>
              <a:rPr lang="ru-RU" sz="2800" dirty="0" smtClean="0">
                <a:latin typeface="Arial" charset="0"/>
                <a:cs typeface="Arial" charset="0"/>
              </a:rPr>
              <a:t> на </a:t>
            </a:r>
            <a:r>
              <a:rPr lang="ru-RU" sz="2800" dirty="0" err="1" smtClean="0">
                <a:latin typeface="Arial" charset="0"/>
                <a:cs typeface="Arial" charset="0"/>
              </a:rPr>
              <a:t>идейните</a:t>
            </a:r>
            <a:r>
              <a:rPr lang="ru-RU" sz="2800" dirty="0" smtClean="0">
                <a:latin typeface="Arial" charset="0"/>
                <a:cs typeface="Arial" charset="0"/>
              </a:rPr>
              <a:t> послания;</a:t>
            </a:r>
            <a:r>
              <a:rPr lang="bg-BG" sz="2800" dirty="0" smtClean="0">
                <a:latin typeface="Arial" charset="0"/>
                <a:cs typeface="Arial" charset="0"/>
              </a:rPr>
              <a:t> </a:t>
            </a:r>
          </a:p>
          <a:p>
            <a:pPr eaLnBrk="1" hangingPunct="1">
              <a:buFont typeface="Wingdings" pitchFamily="2" charset="2"/>
              <a:buChar char="q"/>
            </a:pPr>
            <a:r>
              <a:rPr lang="ru-RU" sz="2800" dirty="0" err="1" smtClean="0">
                <a:latin typeface="Arial" charset="0"/>
                <a:cs typeface="Arial" charset="0"/>
              </a:rPr>
              <a:t>Оформяне</a:t>
            </a:r>
            <a:r>
              <a:rPr lang="ru-RU" sz="2800" dirty="0" smtClean="0">
                <a:latin typeface="Arial" charset="0"/>
                <a:cs typeface="Arial" charset="0"/>
              </a:rPr>
              <a:t> на </a:t>
            </a:r>
            <a:r>
              <a:rPr lang="ru-RU" sz="2800" dirty="0" err="1" smtClean="0">
                <a:latin typeface="Arial" charset="0"/>
                <a:cs typeface="Arial" charset="0"/>
              </a:rPr>
              <a:t>отделните</a:t>
            </a:r>
            <a:r>
              <a:rPr lang="ru-RU" sz="2800" dirty="0" smtClean="0">
                <a:latin typeface="Arial" charset="0"/>
                <a:cs typeface="Arial" charset="0"/>
              </a:rPr>
              <a:t> </a:t>
            </a:r>
            <a:r>
              <a:rPr lang="bg-BG" sz="2800" dirty="0" smtClean="0">
                <a:latin typeface="Arial" charset="0"/>
                <a:cs typeface="Arial" charset="0"/>
              </a:rPr>
              <a:t>елементи;</a:t>
            </a:r>
          </a:p>
          <a:p>
            <a:pPr eaLnBrk="1" hangingPunct="1">
              <a:buFont typeface="Wingdings" pitchFamily="2" charset="2"/>
              <a:buChar char="q"/>
            </a:pPr>
            <a:r>
              <a:rPr lang="ru-RU" sz="2800" dirty="0" err="1" smtClean="0">
                <a:latin typeface="Arial" charset="0"/>
                <a:cs typeface="Arial" charset="0"/>
              </a:rPr>
              <a:t>Логическа</a:t>
            </a:r>
            <a:r>
              <a:rPr lang="ru-RU" sz="2800" dirty="0" smtClean="0">
                <a:latin typeface="Arial" charset="0"/>
                <a:cs typeface="Arial" charset="0"/>
              </a:rPr>
              <a:t> </a:t>
            </a:r>
            <a:r>
              <a:rPr lang="ru-RU" sz="2800" dirty="0" err="1" smtClean="0">
                <a:latin typeface="Arial" charset="0"/>
                <a:cs typeface="Arial" charset="0"/>
              </a:rPr>
              <a:t>обвързаност</a:t>
            </a:r>
            <a:r>
              <a:rPr lang="ru-RU" sz="2800" dirty="0" smtClean="0">
                <a:latin typeface="Arial" charset="0"/>
                <a:cs typeface="Arial" charset="0"/>
              </a:rPr>
              <a:t> на т</a:t>
            </a:r>
            <a:r>
              <a:rPr lang="bg-BG" sz="2800" dirty="0" err="1" smtClean="0">
                <a:latin typeface="Arial" charset="0"/>
                <a:cs typeface="Arial" charset="0"/>
              </a:rPr>
              <a:t>екста</a:t>
            </a:r>
            <a:r>
              <a:rPr lang="bg-BG" sz="2800" dirty="0" smtClean="0">
                <a:latin typeface="Arial" charset="0"/>
                <a:cs typeface="Arial" charset="0"/>
              </a:rPr>
              <a:t>;</a:t>
            </a:r>
          </a:p>
          <a:p>
            <a:pPr eaLnBrk="1" hangingPunct="1">
              <a:buFont typeface="Wingdings" pitchFamily="2" charset="2"/>
              <a:buChar char="q"/>
            </a:pPr>
            <a:r>
              <a:rPr lang="ru-RU" sz="2800" dirty="0" err="1" smtClean="0">
                <a:latin typeface="Arial" charset="0"/>
                <a:cs typeface="Arial" charset="0"/>
              </a:rPr>
              <a:t>Дизайнерски</a:t>
            </a:r>
            <a:r>
              <a:rPr lang="ru-RU" sz="2800" dirty="0" smtClean="0">
                <a:latin typeface="Arial" charset="0"/>
                <a:cs typeface="Arial" charset="0"/>
              </a:rPr>
              <a:t> решения</a:t>
            </a:r>
            <a:r>
              <a:rPr lang="bg-BG" sz="2800" dirty="0" smtClean="0">
                <a:latin typeface="Arial" charset="0"/>
                <a:cs typeface="Arial" charset="0"/>
              </a:rPr>
              <a:t> при оформяне на текста.</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908720"/>
            <a:ext cx="8229600" cy="1143000"/>
          </a:xfrm>
        </p:spPr>
        <p:txBody>
          <a:bodyPr>
            <a:normAutofit fontScale="90000"/>
          </a:bodyPr>
          <a:lstStyle/>
          <a:p>
            <a:pPr eaLnBrk="1" fontAlgn="auto" hangingPunct="1">
              <a:spcAft>
                <a:spcPts val="0"/>
              </a:spcAft>
              <a:defRPr/>
            </a:pPr>
            <a:r>
              <a:rPr lang="bg-BG" sz="3600" dirty="0" smtClean="0">
                <a:solidFill>
                  <a:schemeClr val="tx2">
                    <a:satMod val="130000"/>
                  </a:schemeClr>
                </a:solidFill>
                <a:latin typeface="Arial" pitchFamily="34" charset="0"/>
                <a:cs typeface="Arial" pitchFamily="34" charset="0"/>
              </a:rPr>
              <a:t>Редактиране на текстове: </a:t>
            </a:r>
            <a:r>
              <a:rPr lang="bg-BG" sz="4400" dirty="0" smtClean="0">
                <a:solidFill>
                  <a:schemeClr val="tx2">
                    <a:satMod val="130000"/>
                  </a:schemeClr>
                </a:solidFill>
              </a:rPr>
              <a:t/>
            </a:r>
            <a:br>
              <a:rPr lang="bg-BG" sz="4400" dirty="0" smtClean="0">
                <a:solidFill>
                  <a:schemeClr val="tx2">
                    <a:satMod val="130000"/>
                  </a:schemeClr>
                </a:solidFill>
              </a:rPr>
            </a:br>
            <a:endParaRPr lang="bg-BG" dirty="0">
              <a:solidFill>
                <a:schemeClr val="tx2">
                  <a:satMod val="130000"/>
                </a:schemeClr>
              </a:solidFill>
            </a:endParaRPr>
          </a:p>
        </p:txBody>
      </p:sp>
      <p:sp>
        <p:nvSpPr>
          <p:cNvPr id="28675" name="Content Placeholder 2"/>
          <p:cNvSpPr>
            <a:spLocks noGrp="1"/>
          </p:cNvSpPr>
          <p:nvPr>
            <p:ph idx="1"/>
          </p:nvPr>
        </p:nvSpPr>
        <p:spPr>
          <a:xfrm>
            <a:off x="1187450" y="2276475"/>
            <a:ext cx="7747000" cy="3971925"/>
          </a:xfrm>
        </p:spPr>
        <p:txBody>
          <a:bodyPr/>
          <a:lstStyle/>
          <a:p>
            <a:pPr eaLnBrk="1" hangingPunct="1">
              <a:buFont typeface="Wingdings" pitchFamily="2" charset="2"/>
              <a:buChar char="q"/>
            </a:pPr>
            <a:r>
              <a:rPr lang="bg-BG" sz="2800" smtClean="0">
                <a:latin typeface="Arial" charset="0"/>
                <a:cs typeface="Arial" charset="0"/>
              </a:rPr>
              <a:t>Редактиране на съдържанието;</a:t>
            </a:r>
          </a:p>
          <a:p>
            <a:pPr eaLnBrk="1" hangingPunct="1">
              <a:buFont typeface="Wingdings" pitchFamily="2" charset="2"/>
              <a:buChar char="q"/>
            </a:pPr>
            <a:r>
              <a:rPr lang="bg-BG" sz="2800" smtClean="0">
                <a:latin typeface="Arial" charset="0"/>
                <a:cs typeface="Arial" charset="0"/>
              </a:rPr>
              <a:t>Редактиране на стила;</a:t>
            </a:r>
          </a:p>
          <a:p>
            <a:pPr eaLnBrk="1" hangingPunct="1">
              <a:buFont typeface="Wingdings" pitchFamily="2" charset="2"/>
              <a:buChar char="q"/>
            </a:pPr>
            <a:r>
              <a:rPr lang="bg-BG" sz="2800" smtClean="0">
                <a:latin typeface="Arial" charset="0"/>
                <a:cs typeface="Arial" charset="0"/>
              </a:rPr>
              <a:t>Редактиране структурата на изречението;</a:t>
            </a:r>
          </a:p>
          <a:p>
            <a:pPr eaLnBrk="1" hangingPunct="1">
              <a:buFont typeface="Wingdings" pitchFamily="2" charset="2"/>
              <a:buChar char="q"/>
            </a:pPr>
            <a:r>
              <a:rPr lang="bg-BG" sz="2800" smtClean="0">
                <a:latin typeface="Arial" charset="0"/>
                <a:cs typeface="Arial" charset="0"/>
              </a:rPr>
              <a:t>Редактиране за прецизност.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908720"/>
            <a:ext cx="8229600" cy="1143000"/>
          </a:xfrm>
        </p:spPr>
        <p:txBody>
          <a:bodyPr>
            <a:noAutofit/>
          </a:bodyPr>
          <a:lstStyle/>
          <a:p>
            <a:pPr algn="ctr">
              <a:defRPr/>
            </a:pPr>
            <a:r>
              <a:rPr lang="bg-BG" sz="3200" dirty="0" smtClean="0">
                <a:latin typeface="Arial" pitchFamily="34" charset="0"/>
                <a:cs typeface="Arial" pitchFamily="34" charset="0"/>
              </a:rPr>
              <a:t>Форматиране на документи с помощта на Word </a:t>
            </a:r>
            <a:r>
              <a:rPr lang="bg-BG" sz="3200" dirty="0" err="1" smtClean="0">
                <a:latin typeface="Arial" pitchFamily="34" charset="0"/>
                <a:cs typeface="Arial" pitchFamily="34" charset="0"/>
              </a:rPr>
              <a:t>for</a:t>
            </a:r>
            <a:r>
              <a:rPr lang="bg-BG" sz="3200" dirty="0" smtClean="0">
                <a:latin typeface="Arial" pitchFamily="34" charset="0"/>
                <a:cs typeface="Arial" pitchFamily="34" charset="0"/>
              </a:rPr>
              <a:t> Windows</a:t>
            </a:r>
            <a:r>
              <a:rPr lang="bg-BG" sz="3200" i="1" dirty="0" smtClean="0">
                <a:latin typeface="Arial" pitchFamily="34" charset="0"/>
                <a:cs typeface="Arial" pitchFamily="34" charset="0"/>
              </a:rPr>
              <a:t/>
            </a:r>
            <a:br>
              <a:rPr lang="bg-BG" sz="3200" i="1" dirty="0" smtClean="0">
                <a:latin typeface="Arial" pitchFamily="34" charset="0"/>
                <a:cs typeface="Arial" pitchFamily="34" charset="0"/>
              </a:rPr>
            </a:br>
            <a:endParaRPr lang="bg-BG" sz="3200" dirty="0">
              <a:latin typeface="Arial" pitchFamily="34" charset="0"/>
              <a:cs typeface="Arial" pitchFamily="34" charset="0"/>
            </a:endParaRPr>
          </a:p>
        </p:txBody>
      </p:sp>
      <p:sp>
        <p:nvSpPr>
          <p:cNvPr id="29699" name="Content Placeholder 2"/>
          <p:cNvSpPr>
            <a:spLocks noGrp="1"/>
          </p:cNvSpPr>
          <p:nvPr>
            <p:ph idx="1"/>
          </p:nvPr>
        </p:nvSpPr>
        <p:spPr>
          <a:xfrm>
            <a:off x="827584" y="1988840"/>
            <a:ext cx="7499350" cy="4332287"/>
          </a:xfrm>
        </p:spPr>
        <p:txBody>
          <a:bodyPr/>
          <a:lstStyle/>
          <a:p>
            <a:pPr>
              <a:buFont typeface="Wingdings" pitchFamily="2" charset="2"/>
              <a:buChar char="q"/>
            </a:pPr>
            <a:r>
              <a:rPr lang="bg-BG" sz="2800" dirty="0" smtClean="0">
                <a:latin typeface="Arial" charset="0"/>
                <a:cs typeface="Arial" charset="0"/>
              </a:rPr>
              <a:t>Форматиране на шрифт чрез бутоните на ивицата с бутони;</a:t>
            </a:r>
          </a:p>
          <a:p>
            <a:pPr>
              <a:buFont typeface="Wingdings" pitchFamily="2" charset="2"/>
              <a:buChar char="q"/>
            </a:pPr>
            <a:r>
              <a:rPr lang="bg-BG" sz="2800" dirty="0" smtClean="0">
                <a:latin typeface="Arial" charset="0"/>
                <a:cs typeface="Arial" charset="0"/>
              </a:rPr>
              <a:t> Форматиране на параграфи;</a:t>
            </a:r>
          </a:p>
          <a:p>
            <a:pPr>
              <a:buFont typeface="Wingdings" pitchFamily="2" charset="2"/>
              <a:buChar char="q"/>
            </a:pPr>
            <a:r>
              <a:rPr lang="bg-BG" sz="2800" dirty="0" smtClean="0">
                <a:latin typeface="Arial" charset="0"/>
                <a:cs typeface="Arial" charset="0"/>
              </a:rPr>
              <a:t> Номериране и изброяване;</a:t>
            </a:r>
          </a:p>
          <a:p>
            <a:pPr>
              <a:buFont typeface="Wingdings" pitchFamily="2" charset="2"/>
              <a:buChar char="q"/>
            </a:pPr>
            <a:r>
              <a:rPr lang="bg-BG" sz="2800" dirty="0" smtClean="0">
                <a:latin typeface="Arial" charset="0"/>
                <a:cs typeface="Arial" charset="0"/>
              </a:rPr>
              <a:t>Форматиране на страници;</a:t>
            </a:r>
          </a:p>
          <a:p>
            <a:pPr>
              <a:buFont typeface="Wingdings" pitchFamily="2" charset="2"/>
              <a:buChar char="q"/>
            </a:pPr>
            <a:r>
              <a:rPr lang="bg-BG" sz="2800" dirty="0" smtClean="0">
                <a:latin typeface="Arial" charset="0"/>
                <a:cs typeface="Arial" charset="0"/>
              </a:rPr>
              <a:t>Електронен мениджмънт.  </a:t>
            </a:r>
          </a:p>
          <a:p>
            <a:pPr>
              <a:buFont typeface="Wingdings 2" pitchFamily="18" charset="2"/>
              <a:buNone/>
            </a:pPr>
            <a:endParaRPr lang="bg-BG" sz="2800" dirty="0" smtClean="0">
              <a:latin typeface="Arial" charset="0"/>
              <a:cs typeface="Arial" charset="0"/>
            </a:endParaRPr>
          </a:p>
          <a:p>
            <a:pPr>
              <a:buFont typeface="Wingdings 2" pitchFamily="18" charset="2"/>
              <a:buNone/>
            </a:pPr>
            <a:endParaRPr lang="bg-BG" dirty="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620688"/>
            <a:ext cx="7747000" cy="1143000"/>
          </a:xfrm>
        </p:spPr>
        <p:txBody>
          <a:bodyPr/>
          <a:lstStyle/>
          <a:p>
            <a:pPr algn="ctr" eaLnBrk="1" fontAlgn="auto" hangingPunct="1">
              <a:spcAft>
                <a:spcPts val="0"/>
              </a:spcAft>
              <a:defRPr/>
            </a:pPr>
            <a:r>
              <a:rPr lang="bg-BG" sz="3200" dirty="0" smtClean="0">
                <a:latin typeface="Arial" pitchFamily="34" charset="0"/>
                <a:cs typeface="Arial" pitchFamily="34" charset="0"/>
              </a:rPr>
              <a:t>Форми за писмена комуникация:</a:t>
            </a:r>
            <a:endParaRPr lang="bg-BG" sz="3200" dirty="0">
              <a:solidFill>
                <a:schemeClr val="tx2">
                  <a:satMod val="130000"/>
                </a:schemeClr>
              </a:solidFill>
              <a:latin typeface="Arial" pitchFamily="34" charset="0"/>
              <a:cs typeface="Arial" pitchFamily="34" charset="0"/>
            </a:endParaRPr>
          </a:p>
        </p:txBody>
      </p:sp>
      <p:sp>
        <p:nvSpPr>
          <p:cNvPr id="30723" name="Content Placeholder 2"/>
          <p:cNvSpPr>
            <a:spLocks noGrp="1"/>
          </p:cNvSpPr>
          <p:nvPr>
            <p:ph idx="1"/>
          </p:nvPr>
        </p:nvSpPr>
        <p:spPr>
          <a:xfrm>
            <a:off x="755576" y="1772816"/>
            <a:ext cx="7064375" cy="4403725"/>
          </a:xfrm>
        </p:spPr>
        <p:txBody>
          <a:bodyPr/>
          <a:lstStyle/>
          <a:p>
            <a:pPr eaLnBrk="1" hangingPunct="1">
              <a:buFont typeface="Wingdings" pitchFamily="2" charset="2"/>
              <a:buChar char="q"/>
            </a:pPr>
            <a:r>
              <a:rPr lang="bg-BG" sz="2800" dirty="0" smtClean="0">
                <a:latin typeface="Arial" charset="0"/>
                <a:cs typeface="Arial" charset="0"/>
              </a:rPr>
              <a:t> Делово писмо;</a:t>
            </a:r>
          </a:p>
          <a:p>
            <a:pPr eaLnBrk="1" hangingPunct="1">
              <a:buFont typeface="Wingdings" pitchFamily="2" charset="2"/>
              <a:buChar char="q"/>
            </a:pPr>
            <a:r>
              <a:rPr lang="bg-BG" sz="2800" dirty="0" smtClean="0">
                <a:latin typeface="Arial" charset="0"/>
                <a:cs typeface="Arial" charset="0"/>
              </a:rPr>
              <a:t> Протокол;</a:t>
            </a:r>
          </a:p>
          <a:p>
            <a:pPr eaLnBrk="1" hangingPunct="1">
              <a:buFont typeface="Wingdings" pitchFamily="2" charset="2"/>
              <a:buChar char="q"/>
            </a:pPr>
            <a:r>
              <a:rPr lang="bg-BG" sz="2800" dirty="0" smtClean="0">
                <a:latin typeface="Arial" charset="0"/>
                <a:cs typeface="Arial" charset="0"/>
              </a:rPr>
              <a:t> Заявление, молба;</a:t>
            </a:r>
          </a:p>
          <a:p>
            <a:pPr eaLnBrk="1" hangingPunct="1">
              <a:buFont typeface="Wingdings" pitchFamily="2" charset="2"/>
              <a:buChar char="q"/>
            </a:pPr>
            <a:r>
              <a:rPr lang="bg-BG" sz="2800" dirty="0" smtClean="0">
                <a:latin typeface="Arial" charset="0"/>
                <a:cs typeface="Arial" charset="0"/>
              </a:rPr>
              <a:t> Препоръка;</a:t>
            </a:r>
          </a:p>
          <a:p>
            <a:pPr eaLnBrk="1" hangingPunct="1">
              <a:buFont typeface="Wingdings" pitchFamily="2" charset="2"/>
              <a:buChar char="q"/>
            </a:pPr>
            <a:r>
              <a:rPr lang="bg-BG" sz="2800" dirty="0" smtClean="0">
                <a:latin typeface="Arial" charset="0"/>
                <a:cs typeface="Arial" charset="0"/>
              </a:rPr>
              <a:t> Меморандум;</a:t>
            </a:r>
          </a:p>
          <a:p>
            <a:pPr eaLnBrk="1" hangingPunct="1">
              <a:buFont typeface="Wingdings" pitchFamily="2" charset="2"/>
              <a:buChar char="q"/>
            </a:pPr>
            <a:r>
              <a:rPr lang="bg-BG" sz="2800" dirty="0" smtClean="0">
                <a:latin typeface="Arial" charset="0"/>
                <a:cs typeface="Arial" charset="0"/>
              </a:rPr>
              <a:t> Служебна бележка;</a:t>
            </a:r>
          </a:p>
          <a:p>
            <a:pPr eaLnBrk="1" hangingPunct="1">
              <a:buFont typeface="Wingdings" pitchFamily="2" charset="2"/>
              <a:buChar char="q"/>
            </a:pPr>
            <a:r>
              <a:rPr lang="bg-BG" sz="2800" dirty="0" smtClean="0">
                <a:latin typeface="Arial" charset="0"/>
                <a:cs typeface="Arial" charset="0"/>
              </a:rPr>
              <a:t> Други жанрове.</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13792"/>
            <a:ext cx="8229600" cy="1143000"/>
          </a:xfrm>
        </p:spPr>
        <p:txBody>
          <a:bodyPr/>
          <a:lstStyle/>
          <a:p>
            <a:pPr eaLnBrk="1" hangingPunct="1">
              <a:defRPr/>
            </a:pPr>
            <a:r>
              <a:rPr lang="bg-BG" sz="3200" dirty="0" smtClean="0">
                <a:latin typeface="Arial" pitchFamily="34" charset="0"/>
                <a:cs typeface="Arial" pitchFamily="34" charset="0"/>
              </a:rPr>
              <a:t>Елементи на деловото писмо:</a:t>
            </a:r>
            <a:endParaRPr lang="bg-BG" sz="3200" dirty="0">
              <a:latin typeface="Arial" pitchFamily="34" charset="0"/>
              <a:cs typeface="Arial" pitchFamily="34" charset="0"/>
            </a:endParaRPr>
          </a:p>
        </p:txBody>
      </p:sp>
      <p:sp>
        <p:nvSpPr>
          <p:cNvPr id="31747" name="Content Placeholder 2"/>
          <p:cNvSpPr>
            <a:spLocks noGrp="1"/>
          </p:cNvSpPr>
          <p:nvPr>
            <p:ph idx="1"/>
          </p:nvPr>
        </p:nvSpPr>
        <p:spPr/>
        <p:txBody>
          <a:bodyPr/>
          <a:lstStyle/>
          <a:p>
            <a:pPr eaLnBrk="1" hangingPunct="1">
              <a:buFont typeface="Wingdings" pitchFamily="2" charset="2"/>
              <a:buChar char="q"/>
            </a:pPr>
            <a:r>
              <a:rPr lang="bg-BG" sz="2800" smtClean="0">
                <a:latin typeface="Arial" charset="0"/>
                <a:cs typeface="Arial" charset="0"/>
              </a:rPr>
              <a:t>А</a:t>
            </a:r>
            <a:r>
              <a:rPr lang="en-US" sz="2800" smtClean="0">
                <a:latin typeface="Arial" charset="0"/>
                <a:cs typeface="Arial" charset="0"/>
              </a:rPr>
              <a:t>дрес на изпращача (адресант)</a:t>
            </a:r>
            <a:r>
              <a:rPr lang="bg-BG" sz="2800" smtClean="0">
                <a:latin typeface="Arial" charset="0"/>
                <a:cs typeface="Arial" charset="0"/>
              </a:rPr>
              <a:t>;</a:t>
            </a:r>
          </a:p>
          <a:p>
            <a:pPr eaLnBrk="1" hangingPunct="1">
              <a:buFont typeface="Wingdings" pitchFamily="2" charset="2"/>
              <a:buChar char="q"/>
            </a:pPr>
            <a:r>
              <a:rPr lang="bg-BG" sz="2800" smtClean="0">
                <a:latin typeface="Arial" charset="0"/>
                <a:cs typeface="Arial" charset="0"/>
              </a:rPr>
              <a:t>А</a:t>
            </a:r>
            <a:r>
              <a:rPr lang="en-US" sz="2800" smtClean="0">
                <a:latin typeface="Arial" charset="0"/>
                <a:cs typeface="Arial" charset="0"/>
              </a:rPr>
              <a:t>дрес на получателя (адресат)</a:t>
            </a:r>
            <a:r>
              <a:rPr lang="bg-BG" sz="2800" smtClean="0">
                <a:latin typeface="Arial" charset="0"/>
                <a:cs typeface="Arial" charset="0"/>
              </a:rPr>
              <a:t>;</a:t>
            </a:r>
          </a:p>
          <a:p>
            <a:pPr eaLnBrk="1" hangingPunct="1">
              <a:buFont typeface="Wingdings" pitchFamily="2" charset="2"/>
              <a:buChar char="q"/>
            </a:pPr>
            <a:r>
              <a:rPr lang="bg-BG" sz="2800" smtClean="0">
                <a:latin typeface="Arial" charset="0"/>
                <a:cs typeface="Arial" charset="0"/>
              </a:rPr>
              <a:t>Номер (входящ или изходящ) и дата;</a:t>
            </a:r>
          </a:p>
          <a:p>
            <a:pPr eaLnBrk="1" hangingPunct="1">
              <a:buFont typeface="Wingdings" pitchFamily="2" charset="2"/>
              <a:buChar char="q"/>
            </a:pPr>
            <a:r>
              <a:rPr lang="bg-BG" sz="2800" smtClean="0">
                <a:latin typeface="Arial" charset="0"/>
                <a:cs typeface="Arial" charset="0"/>
              </a:rPr>
              <a:t>С</a:t>
            </a:r>
            <a:r>
              <a:rPr lang="en-US" sz="2800" smtClean="0">
                <a:latin typeface="Arial" charset="0"/>
                <a:cs typeface="Arial" charset="0"/>
              </a:rPr>
              <a:t>ъдържателна част</a:t>
            </a:r>
            <a:r>
              <a:rPr lang="bg-BG" sz="2800" smtClean="0">
                <a:latin typeface="Arial" charset="0"/>
                <a:cs typeface="Arial" charset="0"/>
              </a:rPr>
              <a:t>:</a:t>
            </a:r>
          </a:p>
          <a:p>
            <a:pPr eaLnBrk="1" hangingPunct="1">
              <a:buFont typeface="Wingdings" pitchFamily="2" charset="2"/>
              <a:buChar char="Ø"/>
            </a:pPr>
            <a:r>
              <a:rPr lang="bg-BG" sz="2800" i="1" smtClean="0">
                <a:latin typeface="Arial" charset="0"/>
                <a:cs typeface="Arial" charset="0"/>
              </a:rPr>
              <a:t>Увод, изложение, заключение</a:t>
            </a:r>
          </a:p>
          <a:p>
            <a:pPr eaLnBrk="1" hangingPunct="1">
              <a:buFont typeface="Wingdings" pitchFamily="2" charset="2"/>
              <a:buChar char="q"/>
            </a:pPr>
            <a:r>
              <a:rPr lang="bg-BG" sz="2800" smtClean="0">
                <a:latin typeface="Arial" charset="0"/>
                <a:cs typeface="Arial" charset="0"/>
              </a:rPr>
              <a:t>П</a:t>
            </a:r>
            <a:r>
              <a:rPr lang="en-US" sz="2800" smtClean="0">
                <a:latin typeface="Arial" charset="0"/>
                <a:cs typeface="Arial" charset="0"/>
              </a:rPr>
              <a:t>риложение</a:t>
            </a:r>
            <a:r>
              <a:rPr lang="bg-BG" sz="2800" smtClean="0">
                <a:latin typeface="Arial" charset="0"/>
                <a:cs typeface="Arial" charset="0"/>
              </a:rPr>
              <a:t>;</a:t>
            </a:r>
          </a:p>
          <a:p>
            <a:pPr eaLnBrk="1" hangingPunct="1">
              <a:buFont typeface="Wingdings" pitchFamily="2" charset="2"/>
              <a:buChar char="q"/>
            </a:pPr>
            <a:r>
              <a:rPr lang="bg-BG" sz="2800" smtClean="0">
                <a:latin typeface="Arial" charset="0"/>
                <a:cs typeface="Arial" charset="0"/>
              </a:rPr>
              <a:t>П</a:t>
            </a:r>
            <a:r>
              <a:rPr lang="en-US" sz="2800" smtClean="0">
                <a:latin typeface="Arial" charset="0"/>
                <a:cs typeface="Arial" charset="0"/>
              </a:rPr>
              <a:t>одпис(и)</a:t>
            </a:r>
            <a:r>
              <a:rPr lang="bg-BG" sz="2800" smtClean="0">
                <a:latin typeface="Arial" charset="0"/>
                <a:cs typeface="Arial" charset="0"/>
              </a:rPr>
              <a:t>;</a:t>
            </a:r>
          </a:p>
          <a:p>
            <a:pPr eaLnBrk="1" hangingPunct="1">
              <a:buFont typeface="Wingdings" pitchFamily="2" charset="2"/>
              <a:buChar char="q"/>
            </a:pPr>
            <a:r>
              <a:rPr lang="bg-BG" sz="2800" smtClean="0">
                <a:latin typeface="Arial" charset="0"/>
                <a:cs typeface="Arial" charset="0"/>
              </a:rPr>
              <a:t>Инициали на съставителите и печат.</a:t>
            </a:r>
          </a:p>
          <a:p>
            <a:pPr eaLnBrk="1" hangingPunct="1"/>
            <a:endParaRPr lang="bg-BG"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57808"/>
            <a:ext cx="8229600" cy="1143000"/>
          </a:xfrm>
        </p:spPr>
        <p:txBody>
          <a:bodyPr/>
          <a:lstStyle/>
          <a:p>
            <a:pPr>
              <a:defRPr/>
            </a:pPr>
            <a:r>
              <a:rPr lang="bg-BG" sz="3200" dirty="0" smtClean="0">
                <a:latin typeface="Arial" pitchFamily="34" charset="0"/>
                <a:cs typeface="Arial" pitchFamily="34" charset="0"/>
              </a:rPr>
              <a:t>Изрази за оформяне на деловото писмо – обръщения: </a:t>
            </a:r>
            <a:endParaRPr lang="bg-BG" sz="3200" dirty="0">
              <a:latin typeface="Arial" pitchFamily="34" charset="0"/>
              <a:cs typeface="Arial" pitchFamily="34" charset="0"/>
            </a:endParaRPr>
          </a:p>
        </p:txBody>
      </p:sp>
      <p:sp>
        <p:nvSpPr>
          <p:cNvPr id="32771" name="Content Placeholder 2"/>
          <p:cNvSpPr>
            <a:spLocks noGrp="1"/>
          </p:cNvSpPr>
          <p:nvPr>
            <p:ph idx="1"/>
          </p:nvPr>
        </p:nvSpPr>
        <p:spPr>
          <a:xfrm>
            <a:off x="1435100" y="1761133"/>
            <a:ext cx="7499350" cy="4548187"/>
          </a:xfrm>
        </p:spPr>
        <p:txBody>
          <a:bodyPr>
            <a:normAutofit lnSpcReduction="10000"/>
          </a:bodyPr>
          <a:lstStyle/>
          <a:p>
            <a:pPr>
              <a:buFont typeface="Wingdings" pitchFamily="2" charset="2"/>
              <a:buChar char="q"/>
            </a:pPr>
            <a:r>
              <a:rPr lang="bg-BG" sz="2800" dirty="0" smtClean="0">
                <a:latin typeface="Arial" charset="0"/>
                <a:cs typeface="Arial" charset="0"/>
              </a:rPr>
              <a:t>Уважаеми господин Министър,</a:t>
            </a:r>
          </a:p>
          <a:p>
            <a:pPr>
              <a:buFont typeface="Wingdings" pitchFamily="2" charset="2"/>
              <a:buChar char="q"/>
            </a:pPr>
            <a:r>
              <a:rPr lang="bg-BG" sz="2800" dirty="0" smtClean="0">
                <a:latin typeface="Arial" charset="0"/>
                <a:cs typeface="Arial" charset="0"/>
              </a:rPr>
              <a:t>Уважаеми господин зам.-министър,</a:t>
            </a:r>
          </a:p>
          <a:p>
            <a:pPr>
              <a:buFont typeface="Wingdings" pitchFamily="2" charset="2"/>
              <a:buChar char="q"/>
            </a:pPr>
            <a:r>
              <a:rPr lang="bg-BG" sz="2800" dirty="0" smtClean="0">
                <a:latin typeface="Arial" charset="0"/>
                <a:cs typeface="Arial" charset="0"/>
              </a:rPr>
              <a:t>Уважаема г-жо Министър,</a:t>
            </a:r>
          </a:p>
          <a:p>
            <a:pPr>
              <a:buFont typeface="Wingdings" pitchFamily="2" charset="2"/>
              <a:buChar char="q"/>
            </a:pPr>
            <a:r>
              <a:rPr lang="bg-BG" sz="2800" dirty="0" smtClean="0">
                <a:latin typeface="Arial" charset="0"/>
                <a:cs typeface="Arial" charset="0"/>
              </a:rPr>
              <a:t>Господин Директор,</a:t>
            </a:r>
          </a:p>
          <a:p>
            <a:pPr>
              <a:buFont typeface="Wingdings" pitchFamily="2" charset="2"/>
              <a:buChar char="q"/>
            </a:pPr>
            <a:r>
              <a:rPr lang="bg-BG" sz="2800" dirty="0" smtClean="0">
                <a:latin typeface="Arial" charset="0"/>
                <a:cs typeface="Arial" charset="0"/>
              </a:rPr>
              <a:t>Уважаеми господин Петров,</a:t>
            </a:r>
          </a:p>
          <a:p>
            <a:pPr>
              <a:buFont typeface="Wingdings" pitchFamily="2" charset="2"/>
              <a:buChar char="q"/>
            </a:pPr>
            <a:r>
              <a:rPr lang="bg-BG" sz="2800" dirty="0" smtClean="0">
                <a:latin typeface="Arial" charset="0"/>
                <a:cs typeface="Arial" charset="0"/>
              </a:rPr>
              <a:t>Уважаеми господин ...,</a:t>
            </a:r>
          </a:p>
          <a:p>
            <a:pPr>
              <a:buFont typeface="Wingdings" pitchFamily="2" charset="2"/>
              <a:buChar char="q"/>
            </a:pPr>
            <a:r>
              <a:rPr lang="bg-BG" sz="2800" dirty="0" smtClean="0">
                <a:latin typeface="Arial" charset="0"/>
                <a:cs typeface="Arial" charset="0"/>
              </a:rPr>
              <a:t>Уважаеми дами и господа,</a:t>
            </a:r>
          </a:p>
          <a:p>
            <a:pPr>
              <a:buFont typeface="Wingdings" pitchFamily="2" charset="2"/>
              <a:buChar char="q"/>
            </a:pPr>
            <a:r>
              <a:rPr lang="bg-BG" sz="2800" dirty="0" smtClean="0">
                <a:latin typeface="Arial" charset="0"/>
                <a:cs typeface="Arial" charset="0"/>
              </a:rPr>
              <a:t>Уважаема госпожо Директор,</a:t>
            </a:r>
          </a:p>
          <a:p>
            <a:pPr>
              <a:buFont typeface="Wingdings" pitchFamily="2" charset="2"/>
              <a:buChar char="q"/>
            </a:pPr>
            <a:r>
              <a:rPr lang="bg-BG" sz="2800" dirty="0" smtClean="0">
                <a:latin typeface="Arial" charset="0"/>
                <a:cs typeface="Arial" charset="0"/>
              </a:rPr>
              <a:t>Уважаема госпожо Попова,</a:t>
            </a:r>
          </a:p>
          <a:p>
            <a:endParaRPr lang="bg-BG"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1143000"/>
          </a:xfrm>
        </p:spPr>
        <p:txBody>
          <a:bodyPr/>
          <a:lstStyle/>
          <a:p>
            <a:pPr algn="ctr">
              <a:defRPr/>
            </a:pPr>
            <a:r>
              <a:rPr lang="bg-BG" sz="3200" dirty="0" smtClean="0">
                <a:latin typeface="Arial" pitchFamily="34" charset="0"/>
                <a:cs typeface="Arial" pitchFamily="34" charset="0"/>
              </a:rPr>
              <a:t>Уводни фрази</a:t>
            </a:r>
            <a:br>
              <a:rPr lang="bg-BG" sz="3200" dirty="0" smtClean="0">
                <a:latin typeface="Arial" pitchFamily="34" charset="0"/>
                <a:cs typeface="Arial" pitchFamily="34" charset="0"/>
              </a:rPr>
            </a:br>
            <a:endParaRPr lang="bg-BG" sz="3200" dirty="0">
              <a:latin typeface="Arial" pitchFamily="34" charset="0"/>
              <a:cs typeface="Arial" pitchFamily="34" charset="0"/>
            </a:endParaRPr>
          </a:p>
        </p:txBody>
      </p:sp>
      <p:sp>
        <p:nvSpPr>
          <p:cNvPr id="33795" name="Content Placeholder 2"/>
          <p:cNvSpPr>
            <a:spLocks noGrp="1"/>
          </p:cNvSpPr>
          <p:nvPr>
            <p:ph idx="1"/>
          </p:nvPr>
        </p:nvSpPr>
        <p:spPr/>
        <p:txBody>
          <a:bodyPr/>
          <a:lstStyle/>
          <a:p>
            <a:pPr>
              <a:buFont typeface="Wingdings" pitchFamily="2" charset="2"/>
              <a:buChar char="q"/>
            </a:pPr>
            <a:r>
              <a:rPr lang="bg-BG" smtClean="0"/>
              <a:t>В отговор на Ваше запитване от ... с удоволствие …</a:t>
            </a:r>
          </a:p>
          <a:p>
            <a:pPr>
              <a:buFont typeface="Wingdings" pitchFamily="2" charset="2"/>
              <a:buChar char="q"/>
            </a:pPr>
            <a:r>
              <a:rPr lang="bg-BG" smtClean="0"/>
              <a:t>Благодарим за бързия отговор и за изпратения каталог...</a:t>
            </a:r>
          </a:p>
          <a:p>
            <a:pPr>
              <a:buFont typeface="Wingdings" pitchFamily="2" charset="2"/>
              <a:buChar char="q"/>
            </a:pPr>
            <a:r>
              <a:rPr lang="bg-BG" smtClean="0"/>
              <a:t>С удоволствие ви уведомяваме, че ...</a:t>
            </a:r>
          </a:p>
          <a:p>
            <a:pPr>
              <a:buFont typeface="Wingdings" pitchFamily="2" charset="2"/>
              <a:buChar char="q"/>
            </a:pPr>
            <a:r>
              <a:rPr lang="bg-BG" smtClean="0"/>
              <a:t>Благодарим за информацията ...</a:t>
            </a:r>
          </a:p>
          <a:p>
            <a:pPr>
              <a:buFont typeface="Wingdings" pitchFamily="2" charset="2"/>
              <a:buChar char="q"/>
            </a:pPr>
            <a:r>
              <a:rPr lang="bg-BG" smtClean="0"/>
              <a:t>За съжаление установихме, че ...</a:t>
            </a:r>
          </a:p>
          <a:p>
            <a:endParaRPr lang="bg-BG"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548680"/>
            <a:ext cx="8229600" cy="1143000"/>
          </a:xfrm>
        </p:spPr>
        <p:txBody>
          <a:bodyPr/>
          <a:lstStyle/>
          <a:p>
            <a:pPr algn="ctr">
              <a:defRPr/>
            </a:pPr>
            <a:r>
              <a:rPr lang="bg-BG" sz="3200" dirty="0" smtClean="0">
                <a:latin typeface="Arial" pitchFamily="34" charset="0"/>
                <a:cs typeface="Arial" pitchFamily="34" charset="0"/>
              </a:rPr>
              <a:t>Заключение</a:t>
            </a:r>
            <a:br>
              <a:rPr lang="bg-BG" sz="3200" dirty="0" smtClean="0">
                <a:latin typeface="Arial" pitchFamily="34" charset="0"/>
                <a:cs typeface="Arial" pitchFamily="34" charset="0"/>
              </a:rPr>
            </a:br>
            <a:endParaRPr lang="bg-BG" sz="3200" dirty="0">
              <a:latin typeface="Arial" pitchFamily="34" charset="0"/>
              <a:cs typeface="Arial" pitchFamily="34" charset="0"/>
            </a:endParaRPr>
          </a:p>
        </p:txBody>
      </p:sp>
      <p:sp>
        <p:nvSpPr>
          <p:cNvPr id="34819" name="Content Placeholder 2"/>
          <p:cNvSpPr>
            <a:spLocks noGrp="1"/>
          </p:cNvSpPr>
          <p:nvPr>
            <p:ph idx="1"/>
          </p:nvPr>
        </p:nvSpPr>
        <p:spPr>
          <a:xfrm>
            <a:off x="323528" y="1052513"/>
            <a:ext cx="8610922" cy="5472112"/>
          </a:xfrm>
        </p:spPr>
        <p:txBody>
          <a:bodyPr>
            <a:normAutofit lnSpcReduction="10000"/>
          </a:bodyPr>
          <a:lstStyle/>
          <a:p>
            <a:pPr>
              <a:buFont typeface="Wingdings" pitchFamily="2" charset="2"/>
              <a:buChar char="q"/>
            </a:pPr>
            <a:r>
              <a:rPr lang="bg-BG" dirty="0" smtClean="0"/>
              <a:t> С уважение,</a:t>
            </a:r>
          </a:p>
          <a:p>
            <a:pPr>
              <a:buFont typeface="Wingdings" pitchFamily="2" charset="2"/>
              <a:buChar char="q"/>
            </a:pPr>
            <a:r>
              <a:rPr lang="bg-BG" dirty="0" smtClean="0"/>
              <a:t> С приятелски поздрави,</a:t>
            </a:r>
          </a:p>
          <a:p>
            <a:pPr>
              <a:buFont typeface="Wingdings" pitchFamily="2" charset="2"/>
              <a:buChar char="q"/>
            </a:pPr>
            <a:r>
              <a:rPr lang="bg-BG" dirty="0" smtClean="0"/>
              <a:t> С пожелания за ...</a:t>
            </a:r>
          </a:p>
          <a:p>
            <a:pPr>
              <a:buFont typeface="Wingdings" pitchFamily="2" charset="2"/>
              <a:buChar char="q"/>
            </a:pPr>
            <a:r>
              <a:rPr lang="bg-BG" dirty="0" smtClean="0"/>
              <a:t> Благодарим за оказаното съдействие,</a:t>
            </a:r>
          </a:p>
          <a:p>
            <a:pPr>
              <a:buFont typeface="Wingdings" pitchFamily="2" charset="2"/>
              <a:buChar char="q"/>
            </a:pPr>
            <a:r>
              <a:rPr lang="bg-BG" dirty="0" smtClean="0"/>
              <a:t> Пожелаваме Ви успех в професионален и личен план,</a:t>
            </a:r>
          </a:p>
          <a:p>
            <a:pPr>
              <a:buFont typeface="Wingdings" pitchFamily="2" charset="2"/>
              <a:buChar char="q"/>
            </a:pPr>
            <a:r>
              <a:rPr lang="bg-BG" dirty="0" smtClean="0"/>
              <a:t> За нас беше удоволствие да имаме такива партньори,</a:t>
            </a:r>
          </a:p>
          <a:p>
            <a:pPr>
              <a:buFont typeface="Wingdings" pitchFamily="2" charset="2"/>
              <a:buChar char="q"/>
            </a:pPr>
            <a:r>
              <a:rPr lang="bg-BG" dirty="0" smtClean="0"/>
              <a:t> Посещението ни беше ползотворно и приятно.</a:t>
            </a:r>
          </a:p>
          <a:p>
            <a:endParaRPr lang="bg-BG" dirty="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575717"/>
            <a:ext cx="7499350" cy="981075"/>
          </a:xfrm>
        </p:spPr>
        <p:txBody>
          <a:bodyPr>
            <a:noAutofit/>
          </a:bodyPr>
          <a:lstStyle/>
          <a:p>
            <a:pPr>
              <a:defRPr/>
            </a:pPr>
            <a:r>
              <a:rPr lang="bg-BG" sz="3200" dirty="0" smtClean="0">
                <a:latin typeface="Arial" pitchFamily="34" charset="0"/>
                <a:cs typeface="Arial" pitchFamily="34" charset="0"/>
              </a:rPr>
              <a:t>Електронен сленг – забранен за официалното общуване</a:t>
            </a:r>
            <a:endParaRPr lang="bg-BG" sz="3200" dirty="0">
              <a:latin typeface="Arial" pitchFamily="34" charset="0"/>
              <a:cs typeface="Arial" pitchFamily="34" charset="0"/>
            </a:endParaRPr>
          </a:p>
        </p:txBody>
      </p:sp>
      <p:sp>
        <p:nvSpPr>
          <p:cNvPr id="3" name="Content Placeholder 2"/>
          <p:cNvSpPr>
            <a:spLocks noGrp="1"/>
          </p:cNvSpPr>
          <p:nvPr>
            <p:ph idx="1"/>
          </p:nvPr>
        </p:nvSpPr>
        <p:spPr>
          <a:xfrm>
            <a:off x="179512" y="1556792"/>
            <a:ext cx="8754938" cy="4536504"/>
          </a:xfrm>
          <a:ln>
            <a:noFill/>
          </a:ln>
        </p:spPr>
        <p:txBody>
          <a:bodyPr/>
          <a:lstStyle/>
          <a:p>
            <a:pPr>
              <a:buFont typeface="Wingdings" pitchFamily="2" charset="2"/>
              <a:buChar char="q"/>
              <a:defRPr/>
            </a:pPr>
            <a:r>
              <a:rPr lang="en-US" sz="2800" dirty="0" err="1" smtClean="0">
                <a:latin typeface="Arial" pitchFamily="34" charset="0"/>
                <a:cs typeface="Arial" pitchFamily="34" charset="0"/>
              </a:rPr>
              <a:t>ty</a:t>
            </a:r>
            <a:r>
              <a:rPr lang="en-US" sz="2800" dirty="0" smtClean="0">
                <a:latin typeface="Arial" pitchFamily="34" charset="0"/>
                <a:cs typeface="Arial" pitchFamily="34" charset="0"/>
              </a:rPr>
              <a:t> (thank you) = 10x (thanks) – </a:t>
            </a:r>
            <a:r>
              <a:rPr lang="en-US" sz="2800" dirty="0" err="1" smtClean="0">
                <a:latin typeface="Arial" pitchFamily="34" charset="0"/>
                <a:cs typeface="Arial" pitchFamily="34" charset="0"/>
              </a:rPr>
              <a:t>благодаря</a:t>
            </a:r>
            <a:r>
              <a:rPr lang="bg-BG" sz="2800" dirty="0" smtClean="0">
                <a:latin typeface="Arial" pitchFamily="34" charset="0"/>
                <a:cs typeface="Arial" pitchFamily="34" charset="0"/>
              </a:rPr>
              <a:t>;</a:t>
            </a:r>
            <a:r>
              <a:rPr lang="en-US" sz="2800" dirty="0" smtClean="0">
                <a:latin typeface="Arial" pitchFamily="34" charset="0"/>
                <a:cs typeface="Arial" pitchFamily="34" charset="0"/>
              </a:rPr>
              <a:t> </a:t>
            </a:r>
            <a:endParaRPr lang="bg-BG" sz="2800" dirty="0" smtClean="0">
              <a:latin typeface="Arial" pitchFamily="34" charset="0"/>
              <a:cs typeface="Arial" pitchFamily="34" charset="0"/>
            </a:endParaRPr>
          </a:p>
          <a:p>
            <a:pPr>
              <a:buFont typeface="Wingdings" pitchFamily="2" charset="2"/>
              <a:buChar char="q"/>
              <a:defRPr/>
            </a:pPr>
            <a:r>
              <a:rPr lang="en-US" sz="2800" dirty="0" smtClean="0">
                <a:latin typeface="Arial" pitchFamily="34" charset="0"/>
                <a:cs typeface="Arial" pitchFamily="34" charset="0"/>
              </a:rPr>
              <a:t>ASAP (as soon as possible) - </a:t>
            </a:r>
            <a:r>
              <a:rPr lang="en-US" sz="2800" dirty="0" err="1" smtClean="0">
                <a:latin typeface="Arial" pitchFamily="34" charset="0"/>
                <a:cs typeface="Arial" pitchFamily="34" charset="0"/>
              </a:rPr>
              <a:t>колкото</a:t>
            </a:r>
            <a:r>
              <a:rPr lang="en-US" sz="2800" dirty="0" smtClean="0">
                <a:latin typeface="Arial" pitchFamily="34" charset="0"/>
                <a:cs typeface="Arial" pitchFamily="34" charset="0"/>
              </a:rPr>
              <a:t> е </a:t>
            </a:r>
            <a:r>
              <a:rPr lang="en-US" sz="2800" dirty="0" err="1" smtClean="0">
                <a:latin typeface="Arial" pitchFamily="34" charset="0"/>
                <a:cs typeface="Arial" pitchFamily="34" charset="0"/>
              </a:rPr>
              <a:t>възможно</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по-скоро</a:t>
            </a:r>
            <a:r>
              <a:rPr lang="bg-BG" sz="2800" dirty="0" smtClean="0">
                <a:latin typeface="Arial" pitchFamily="34" charset="0"/>
                <a:cs typeface="Arial" pitchFamily="34" charset="0"/>
              </a:rPr>
              <a:t>;</a:t>
            </a:r>
            <a:r>
              <a:rPr lang="en-US" sz="2800" dirty="0" smtClean="0">
                <a:latin typeface="Arial" pitchFamily="34" charset="0"/>
                <a:cs typeface="Arial" pitchFamily="34" charset="0"/>
              </a:rPr>
              <a:t> </a:t>
            </a:r>
            <a:endParaRPr lang="bg-BG" sz="2800" dirty="0" smtClean="0">
              <a:latin typeface="Arial" pitchFamily="34" charset="0"/>
              <a:cs typeface="Arial" pitchFamily="34" charset="0"/>
            </a:endParaRPr>
          </a:p>
          <a:p>
            <a:pPr>
              <a:buFont typeface="Wingdings" pitchFamily="2" charset="2"/>
              <a:buChar char="q"/>
              <a:defRPr/>
            </a:pPr>
            <a:r>
              <a:rPr lang="en-US" sz="2800" dirty="0" smtClean="0">
                <a:latin typeface="Arial" pitchFamily="34" charset="0"/>
                <a:cs typeface="Arial" pitchFamily="34" charset="0"/>
              </a:rPr>
              <a:t>CU@ (see you at...) - </a:t>
            </a:r>
            <a:r>
              <a:rPr lang="en-US" sz="2800" dirty="0" err="1" smtClean="0">
                <a:latin typeface="Arial" pitchFamily="34" charset="0"/>
                <a:cs typeface="Arial" pitchFamily="34" charset="0"/>
              </a:rPr>
              <a:t>ще</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се</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видим</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на</a:t>
            </a:r>
            <a:r>
              <a:rPr lang="bg-BG" sz="2800" dirty="0" smtClean="0">
                <a:latin typeface="Arial" pitchFamily="34" charset="0"/>
                <a:cs typeface="Arial" pitchFamily="34" charset="0"/>
              </a:rPr>
              <a:t>;</a:t>
            </a:r>
          </a:p>
          <a:p>
            <a:pPr>
              <a:buFont typeface="Wingdings" pitchFamily="2" charset="2"/>
              <a:buChar char="q"/>
              <a:defRPr/>
            </a:pPr>
            <a:r>
              <a:rPr lang="en-US" sz="2800" dirty="0" smtClean="0">
                <a:latin typeface="Arial" pitchFamily="34" charset="0"/>
                <a:cs typeface="Arial" pitchFamily="34" charset="0"/>
              </a:rPr>
              <a:t>4 you (for you) - </a:t>
            </a:r>
            <a:r>
              <a:rPr lang="en-US" sz="2800" dirty="0" err="1" smtClean="0">
                <a:latin typeface="Arial" pitchFamily="34" charset="0"/>
                <a:cs typeface="Arial" pitchFamily="34" charset="0"/>
              </a:rPr>
              <a:t>за</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Вас</a:t>
            </a:r>
            <a:r>
              <a:rPr lang="bg-BG" sz="2800" dirty="0" smtClean="0">
                <a:latin typeface="Arial" pitchFamily="34" charset="0"/>
                <a:cs typeface="Arial" pitchFamily="34" charset="0"/>
              </a:rPr>
              <a:t>;</a:t>
            </a:r>
          </a:p>
          <a:p>
            <a:pPr>
              <a:buFont typeface="Wingdings" pitchFamily="2" charset="2"/>
              <a:buChar char="q"/>
              <a:defRPr/>
            </a:pPr>
            <a:r>
              <a:rPr lang="en-US" sz="2800" dirty="0" smtClean="0">
                <a:latin typeface="Arial" pitchFamily="34" charset="0"/>
                <a:cs typeface="Arial" pitchFamily="34" charset="0"/>
              </a:rPr>
              <a:t>2 you (to you) - </a:t>
            </a:r>
            <a:r>
              <a:rPr lang="en-US" sz="2800" dirty="0" err="1" smtClean="0">
                <a:latin typeface="Arial" pitchFamily="34" charset="0"/>
                <a:cs typeface="Arial" pitchFamily="34" charset="0"/>
              </a:rPr>
              <a:t>към</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Вас</a:t>
            </a:r>
            <a:r>
              <a:rPr lang="bg-BG" sz="2800" dirty="0" smtClean="0">
                <a:latin typeface="Arial" pitchFamily="34" charset="0"/>
                <a:cs typeface="Arial" pitchFamily="34" charset="0"/>
              </a:rPr>
              <a:t>;</a:t>
            </a:r>
            <a:r>
              <a:rPr lang="en-US" sz="2800" dirty="0" smtClean="0">
                <a:latin typeface="Arial" pitchFamily="34" charset="0"/>
                <a:cs typeface="Arial" pitchFamily="34" charset="0"/>
              </a:rPr>
              <a:t> </a:t>
            </a:r>
            <a:endParaRPr lang="bg-BG" sz="2800" dirty="0" smtClean="0">
              <a:latin typeface="Arial" pitchFamily="34" charset="0"/>
              <a:cs typeface="Arial" pitchFamily="34" charset="0"/>
            </a:endParaRPr>
          </a:p>
          <a:p>
            <a:pPr>
              <a:buFont typeface="Wingdings" pitchFamily="2" charset="2"/>
              <a:buChar char="q"/>
              <a:defRPr/>
            </a:pPr>
            <a:r>
              <a:rPr lang="en-US" sz="2800" dirty="0" smtClean="0">
                <a:latin typeface="Arial" pitchFamily="34" charset="0"/>
                <a:cs typeface="Arial" pitchFamily="34" charset="0"/>
              </a:rPr>
              <a:t>u2 (you too) - </a:t>
            </a:r>
            <a:r>
              <a:rPr lang="en-US" sz="2800" dirty="0" err="1" smtClean="0">
                <a:latin typeface="Arial" pitchFamily="34" charset="0"/>
                <a:cs typeface="Arial" pitchFamily="34" charset="0"/>
              </a:rPr>
              <a:t>Вие</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също</a:t>
            </a:r>
            <a:r>
              <a:rPr lang="bg-BG" sz="2800" dirty="0" smtClean="0">
                <a:latin typeface="Arial" pitchFamily="34" charset="0"/>
                <a:cs typeface="Arial" pitchFamily="34" charset="0"/>
              </a:rPr>
              <a:t>;</a:t>
            </a:r>
            <a:r>
              <a:rPr lang="en-US" sz="2800" dirty="0" smtClean="0">
                <a:latin typeface="Arial" pitchFamily="34" charset="0"/>
                <a:cs typeface="Arial" pitchFamily="34" charset="0"/>
              </a:rPr>
              <a:t> </a:t>
            </a:r>
            <a:endParaRPr lang="bg-BG" sz="2800" dirty="0" smtClean="0">
              <a:latin typeface="Arial" pitchFamily="34" charset="0"/>
              <a:cs typeface="Arial" pitchFamily="34" charset="0"/>
            </a:endParaRPr>
          </a:p>
          <a:p>
            <a:pPr>
              <a:buFont typeface="Wingdings" pitchFamily="2" charset="2"/>
              <a:buChar char="q"/>
              <a:defRPr/>
            </a:pPr>
            <a:r>
              <a:rPr lang="en-US" sz="2800" dirty="0" err="1" smtClean="0">
                <a:latin typeface="Arial" pitchFamily="34" charset="0"/>
                <a:cs typeface="Arial" pitchFamily="34" charset="0"/>
              </a:rPr>
              <a:t>brb</a:t>
            </a:r>
            <a:r>
              <a:rPr lang="en-US" sz="2800" dirty="0" smtClean="0">
                <a:latin typeface="Arial" pitchFamily="34" charset="0"/>
                <a:cs typeface="Arial" pitchFamily="34" charset="0"/>
              </a:rPr>
              <a:t> ((I'll) be right back) - </a:t>
            </a:r>
            <a:r>
              <a:rPr lang="en-US" sz="2800" dirty="0" err="1" smtClean="0">
                <a:latin typeface="Arial" pitchFamily="34" charset="0"/>
                <a:cs typeface="Arial" pitchFamily="34" charset="0"/>
              </a:rPr>
              <a:t>връщам</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се</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веднага</a:t>
            </a:r>
            <a:r>
              <a:rPr lang="bg-BG" sz="2800" dirty="0" smtClean="0">
                <a:latin typeface="Arial" pitchFamily="34" charset="0"/>
                <a:cs typeface="Arial" pitchFamily="34" charset="0"/>
              </a:rPr>
              <a:t>;</a:t>
            </a:r>
            <a:r>
              <a:rPr lang="en-US" sz="2800" dirty="0" smtClean="0">
                <a:latin typeface="Arial" pitchFamily="34" charset="0"/>
                <a:cs typeface="Arial" pitchFamily="34" charset="0"/>
              </a:rPr>
              <a:t> </a:t>
            </a:r>
            <a:endParaRPr lang="bg-BG" sz="2800" dirty="0" smtClean="0">
              <a:latin typeface="Arial" pitchFamily="34" charset="0"/>
              <a:cs typeface="Arial" pitchFamily="34" charset="0"/>
            </a:endParaRPr>
          </a:p>
          <a:p>
            <a:pPr>
              <a:buFont typeface="Wingdings" pitchFamily="2" charset="2"/>
              <a:buChar char="q"/>
              <a:defRPr/>
            </a:pPr>
            <a:r>
              <a:rPr lang="en-US" sz="2800" dirty="0" err="1" smtClean="0">
                <a:latin typeface="Arial" pitchFamily="34" charset="0"/>
                <a:cs typeface="Arial" pitchFamily="34" charset="0"/>
              </a:rPr>
              <a:t>ttyl</a:t>
            </a:r>
            <a:r>
              <a:rPr lang="en-US" sz="2800" dirty="0" smtClean="0">
                <a:latin typeface="Arial" pitchFamily="34" charset="0"/>
                <a:cs typeface="Arial" pitchFamily="34" charset="0"/>
              </a:rPr>
              <a:t> (talk to you later) - </a:t>
            </a:r>
            <a:r>
              <a:rPr lang="en-US" sz="2800" dirty="0" err="1" smtClean="0">
                <a:latin typeface="Arial" pitchFamily="34" charset="0"/>
                <a:cs typeface="Arial" pitchFamily="34" charset="0"/>
              </a:rPr>
              <a:t>ще</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говорим</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по-късно</a:t>
            </a:r>
            <a:r>
              <a:rPr lang="bg-BG" sz="2800" dirty="0" smtClean="0">
                <a:latin typeface="Arial" pitchFamily="34" charset="0"/>
                <a:cs typeface="Arial" pitchFamily="34" charset="0"/>
              </a:rPr>
              <a:t>.</a:t>
            </a:r>
          </a:p>
          <a:p>
            <a:pPr>
              <a:defRPr/>
            </a:pPr>
            <a:endParaRPr lang="bg-BG"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13792"/>
            <a:ext cx="8229600" cy="1143000"/>
          </a:xfrm>
        </p:spPr>
        <p:txBody>
          <a:bodyPr/>
          <a:lstStyle/>
          <a:p>
            <a:pPr algn="ctr">
              <a:defRPr/>
            </a:pPr>
            <a:r>
              <a:rPr lang="bg-BG" sz="3200" dirty="0" smtClean="0">
                <a:latin typeface="Arial" pitchFamily="34" charset="0"/>
                <a:cs typeface="Arial" pitchFamily="34" charset="0"/>
              </a:rPr>
              <a:t>Меморандум - предназначения</a:t>
            </a:r>
            <a:endParaRPr lang="bg-BG" sz="3200" dirty="0">
              <a:latin typeface="Arial" pitchFamily="34" charset="0"/>
              <a:cs typeface="Arial" pitchFamily="34" charset="0"/>
            </a:endParaRPr>
          </a:p>
        </p:txBody>
      </p:sp>
      <p:sp>
        <p:nvSpPr>
          <p:cNvPr id="3" name="Subtitle 2"/>
          <p:cNvSpPr>
            <a:spLocks noGrp="1"/>
          </p:cNvSpPr>
          <p:nvPr>
            <p:ph idx="1"/>
          </p:nvPr>
        </p:nvSpPr>
        <p:spPr/>
        <p:txBody>
          <a:bodyPr/>
          <a:lstStyle/>
          <a:p>
            <a:pPr>
              <a:buFont typeface="Wingdings" pitchFamily="2" charset="2"/>
              <a:buChar char="q"/>
              <a:defRPr/>
            </a:pPr>
            <a:r>
              <a:rPr lang="bg-BG" sz="2800" dirty="0" smtClean="0">
                <a:latin typeface="Arial" pitchFamily="34" charset="0"/>
                <a:cs typeface="Arial" pitchFamily="34" charset="0"/>
              </a:rPr>
              <a:t>Обявяване на нови назначения или на напуснали институцията служители;</a:t>
            </a:r>
          </a:p>
          <a:p>
            <a:pPr>
              <a:buFont typeface="Wingdings" pitchFamily="2" charset="2"/>
              <a:buChar char="q"/>
              <a:defRPr/>
            </a:pPr>
            <a:r>
              <a:rPr lang="bg-BG" sz="2800" dirty="0" smtClean="0">
                <a:latin typeface="Arial" pitchFamily="34" charset="0"/>
                <a:cs typeface="Arial" pitchFamily="34" charset="0"/>
              </a:rPr>
              <a:t>За оповестяване на нова фирмена политика;</a:t>
            </a:r>
          </a:p>
          <a:p>
            <a:pPr>
              <a:buFont typeface="Wingdings" pitchFamily="2" charset="2"/>
              <a:buChar char="q"/>
              <a:defRPr/>
            </a:pPr>
            <a:r>
              <a:rPr lang="bg-BG" sz="2800" dirty="0" smtClean="0">
                <a:latin typeface="Arial" pitchFamily="34" charset="0"/>
                <a:cs typeface="Arial" pitchFamily="34" charset="0"/>
              </a:rPr>
              <a:t>За докладване във връзка с определени дейности;</a:t>
            </a:r>
          </a:p>
          <a:p>
            <a:pPr>
              <a:buFont typeface="Wingdings" pitchFamily="2" charset="2"/>
              <a:buChar char="q"/>
              <a:defRPr/>
            </a:pPr>
            <a:r>
              <a:rPr lang="bg-BG" sz="2800" dirty="0" smtClean="0">
                <a:latin typeface="Arial" pitchFamily="34" charset="0"/>
                <a:cs typeface="Arial" pitchFamily="34" charset="0"/>
              </a:rPr>
              <a:t>За напомняне на нещо, което трябва да се извърши.</a:t>
            </a:r>
          </a:p>
          <a:p>
            <a:pPr>
              <a:defRPr/>
            </a:pPr>
            <a:endParaRPr lang="bg-BG"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5800"/>
            <a:ext cx="8229600" cy="1143000"/>
          </a:xfrm>
        </p:spPr>
        <p:txBody>
          <a:bodyPr/>
          <a:lstStyle/>
          <a:p>
            <a:pPr algn="ctr">
              <a:defRPr/>
            </a:pPr>
            <a:r>
              <a:rPr lang="bg-BG" sz="3200" dirty="0" smtClean="0">
                <a:latin typeface="Arial" pitchFamily="34" charset="0"/>
                <a:cs typeface="Arial" pitchFamily="34" charset="0"/>
              </a:rPr>
              <a:t>Модел на меморандум </a:t>
            </a:r>
            <a:endParaRPr lang="bg-BG" sz="3200" dirty="0">
              <a:latin typeface="Arial" pitchFamily="34" charset="0"/>
              <a:cs typeface="Arial" pitchFamily="34" charset="0"/>
            </a:endParaRPr>
          </a:p>
        </p:txBody>
      </p:sp>
      <p:sp>
        <p:nvSpPr>
          <p:cNvPr id="38915" name="Content Placeholder 2"/>
          <p:cNvSpPr>
            <a:spLocks noGrp="1"/>
          </p:cNvSpPr>
          <p:nvPr>
            <p:ph idx="1"/>
          </p:nvPr>
        </p:nvSpPr>
        <p:spPr>
          <a:xfrm>
            <a:off x="395536" y="1447800"/>
            <a:ext cx="8538914" cy="4800600"/>
          </a:xfrm>
        </p:spPr>
        <p:txBody>
          <a:bodyPr/>
          <a:lstStyle/>
          <a:p>
            <a:pPr>
              <a:buFont typeface="Wingdings" pitchFamily="2" charset="2"/>
              <a:buChar char="q"/>
            </a:pPr>
            <a:r>
              <a:rPr lang="bg-BG" dirty="0" smtClean="0"/>
              <a:t> </a:t>
            </a:r>
            <a:r>
              <a:rPr lang="bg-BG" sz="2800" dirty="0" smtClean="0">
                <a:latin typeface="Arial" charset="0"/>
                <a:cs typeface="Arial" charset="0"/>
              </a:rPr>
              <a:t>Жанрово определение на документа;</a:t>
            </a:r>
          </a:p>
          <a:p>
            <a:pPr>
              <a:buFont typeface="Wingdings" pitchFamily="2" charset="2"/>
              <a:buChar char="q"/>
            </a:pPr>
            <a:r>
              <a:rPr lang="bg-BG" sz="2800" dirty="0" smtClean="0">
                <a:latin typeface="Arial" charset="0"/>
                <a:cs typeface="Arial" charset="0"/>
              </a:rPr>
              <a:t> Уточнение на компетентните лица от двете страни;</a:t>
            </a:r>
          </a:p>
          <a:p>
            <a:pPr>
              <a:buFont typeface="Wingdings" pitchFamily="2" charset="2"/>
              <a:buChar char="q"/>
            </a:pPr>
            <a:r>
              <a:rPr lang="bg-BG" sz="2800" dirty="0" smtClean="0">
                <a:latin typeface="Arial" charset="0"/>
                <a:cs typeface="Arial" charset="0"/>
              </a:rPr>
              <a:t>Позовавания на еднаквите за двете страни общи задължения;</a:t>
            </a:r>
          </a:p>
          <a:p>
            <a:pPr>
              <a:buFont typeface="Wingdings" pitchFamily="2" charset="2"/>
              <a:buChar char="q"/>
            </a:pPr>
            <a:r>
              <a:rPr lang="bg-BG" sz="2800" dirty="0" smtClean="0">
                <a:latin typeface="Arial" charset="0"/>
                <a:cs typeface="Arial" charset="0"/>
              </a:rPr>
              <a:t>Изразяване на желание за конкретизиране и детайлизиране условията на това сътрудничество;</a:t>
            </a:r>
          </a:p>
          <a:p>
            <a:pPr>
              <a:buFont typeface="Wingdings" pitchFamily="2" charset="2"/>
              <a:buChar char="q"/>
            </a:pPr>
            <a:r>
              <a:rPr lang="bg-BG" sz="2800" dirty="0" smtClean="0">
                <a:latin typeface="Arial" charset="0"/>
                <a:cs typeface="Arial" charset="0"/>
              </a:rPr>
              <a:t>Уточняваща езиковото действие формула.</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616" y="413792"/>
            <a:ext cx="7602537" cy="1143000"/>
          </a:xfrm>
        </p:spPr>
        <p:txBody>
          <a:bodyPr/>
          <a:lstStyle/>
          <a:p>
            <a:pPr algn="ctr">
              <a:defRPr/>
            </a:pPr>
            <a:r>
              <a:rPr lang="bg-BG" sz="3200" dirty="0" smtClean="0">
                <a:latin typeface="Arial" pitchFamily="34" charset="0"/>
                <a:cs typeface="Arial" pitchFamily="34" charset="0"/>
              </a:rPr>
              <a:t>Модел на меморандум </a:t>
            </a:r>
            <a:endParaRPr lang="bg-BG" sz="3200" dirty="0"/>
          </a:p>
        </p:txBody>
      </p:sp>
      <p:sp>
        <p:nvSpPr>
          <p:cNvPr id="39939" name="Content Placeholder 2"/>
          <p:cNvSpPr>
            <a:spLocks noGrp="1"/>
          </p:cNvSpPr>
          <p:nvPr>
            <p:ph idx="1"/>
          </p:nvPr>
        </p:nvSpPr>
        <p:spPr>
          <a:xfrm>
            <a:off x="467545" y="1447800"/>
            <a:ext cx="8466906" cy="4800600"/>
          </a:xfrm>
        </p:spPr>
        <p:txBody>
          <a:bodyPr/>
          <a:lstStyle/>
          <a:p>
            <a:pPr>
              <a:buFont typeface="Wingdings" pitchFamily="2" charset="2"/>
              <a:buChar char="q"/>
            </a:pPr>
            <a:r>
              <a:rPr lang="bg-BG" dirty="0" smtClean="0"/>
              <a:t> </a:t>
            </a:r>
            <a:r>
              <a:rPr lang="bg-BG" sz="2800" dirty="0" smtClean="0">
                <a:latin typeface="Arial" charset="0"/>
                <a:cs typeface="Arial" charset="0"/>
              </a:rPr>
              <a:t>Същинска част – Корпус, който съдържа:</a:t>
            </a:r>
          </a:p>
          <a:p>
            <a:pPr lvl="1">
              <a:buFont typeface="Wingdings" pitchFamily="2" charset="2"/>
              <a:buChar char="Ø"/>
            </a:pPr>
            <a:r>
              <a:rPr lang="bg-BG" dirty="0" smtClean="0"/>
              <a:t>целта на Меморандума;</a:t>
            </a:r>
          </a:p>
          <a:p>
            <a:pPr lvl="1">
              <a:buFont typeface="Wingdings" pitchFamily="2" charset="2"/>
              <a:buChar char="Ø"/>
            </a:pPr>
            <a:r>
              <a:rPr lang="bg-BG" dirty="0" smtClean="0"/>
              <a:t>принос на едната страна – в отделен член;</a:t>
            </a:r>
          </a:p>
          <a:p>
            <a:pPr lvl="1">
              <a:buFont typeface="Wingdings" pitchFamily="2" charset="2"/>
              <a:buChar char="Ø"/>
            </a:pPr>
            <a:r>
              <a:rPr lang="bg-BG" dirty="0" smtClean="0"/>
              <a:t>принос на другата страна – в друг член;</a:t>
            </a:r>
          </a:p>
          <a:p>
            <a:pPr lvl="1">
              <a:buFont typeface="Wingdings" pitchFamily="2" charset="2"/>
              <a:buChar char="Ø"/>
            </a:pPr>
            <a:r>
              <a:rPr lang="bg-BG" dirty="0" smtClean="0"/>
              <a:t>публични процедури (ако има такива);</a:t>
            </a:r>
          </a:p>
          <a:p>
            <a:pPr lvl="1">
              <a:buFont typeface="Wingdings" pitchFamily="2" charset="2"/>
              <a:buChar char="Ø"/>
            </a:pPr>
            <a:r>
              <a:rPr lang="bg-BG" dirty="0" smtClean="0"/>
              <a:t>специализирани институции, които ще реализират декларираните в меморандумите намерения;</a:t>
            </a:r>
          </a:p>
          <a:p>
            <a:pPr>
              <a:buFont typeface="Wingdings" pitchFamily="2" charset="2"/>
              <a:buChar char="q"/>
            </a:pPr>
            <a:r>
              <a:rPr lang="bg-BG" dirty="0" smtClean="0"/>
              <a:t> Заключителна част. </a:t>
            </a:r>
          </a:p>
          <a:p>
            <a:endParaRPr lang="bg-BG" dirty="0"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57808"/>
            <a:ext cx="8229600" cy="1143000"/>
          </a:xfrm>
        </p:spPr>
        <p:txBody>
          <a:bodyPr/>
          <a:lstStyle/>
          <a:p>
            <a:pPr algn="ctr">
              <a:defRPr/>
            </a:pPr>
            <a:r>
              <a:rPr lang="bg-BG" sz="3200" i="1" dirty="0" smtClean="0">
                <a:latin typeface="Arial" pitchFamily="34" charset="0"/>
                <a:cs typeface="Arial" pitchFamily="34" charset="0"/>
              </a:rPr>
              <a:t>Референция</a:t>
            </a:r>
            <a:endParaRPr lang="bg-BG" sz="3200" dirty="0">
              <a:latin typeface="Arial" pitchFamily="34" charset="0"/>
              <a:cs typeface="Arial" pitchFamily="34" charset="0"/>
            </a:endParaRPr>
          </a:p>
        </p:txBody>
      </p:sp>
      <p:sp>
        <p:nvSpPr>
          <p:cNvPr id="3" name="Subtitle 2"/>
          <p:cNvSpPr>
            <a:spLocks noGrp="1"/>
          </p:cNvSpPr>
          <p:nvPr>
            <p:ph idx="1"/>
          </p:nvPr>
        </p:nvSpPr>
        <p:spPr/>
        <p:txBody>
          <a:bodyPr>
            <a:normAutofit fontScale="92500" lnSpcReduction="10000"/>
          </a:bodyPr>
          <a:lstStyle/>
          <a:p>
            <a:pPr>
              <a:defRPr/>
            </a:pPr>
            <a:endParaRPr lang="bg-BG" i="1" dirty="0" smtClean="0"/>
          </a:p>
          <a:p>
            <a:pPr>
              <a:defRPr/>
            </a:pPr>
            <a:r>
              <a:rPr lang="bg-BG" i="1" dirty="0" smtClean="0"/>
              <a:t>Референцията </a:t>
            </a:r>
            <a:r>
              <a:rPr lang="bg-BG" dirty="0" smtClean="0"/>
              <a:t>е справка (сведение) за деловите качества, финансовото състояние и платежоспособността, деловите връзки и моралните качества на физическо или юридическо лице, потенциален контрагент по сделка. На практика референции се изискват за фирми и лица, с които се установяват делови контакти за първи път и нямат известност.</a:t>
            </a:r>
            <a:endParaRPr lang="bg-BG"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13792"/>
            <a:ext cx="8229600" cy="1143000"/>
          </a:xfrm>
        </p:spPr>
        <p:txBody>
          <a:bodyPr/>
          <a:lstStyle/>
          <a:p>
            <a:pPr algn="ctr"/>
            <a:r>
              <a:rPr lang="bg-BG" dirty="0" smtClean="0"/>
              <a:t>Молба (заявление)</a:t>
            </a:r>
            <a:endParaRPr lang="bg-BG" dirty="0"/>
          </a:p>
        </p:txBody>
      </p:sp>
      <p:sp>
        <p:nvSpPr>
          <p:cNvPr id="3" name="Content Placeholder 2"/>
          <p:cNvSpPr>
            <a:spLocks noGrp="1"/>
          </p:cNvSpPr>
          <p:nvPr>
            <p:ph idx="1"/>
          </p:nvPr>
        </p:nvSpPr>
        <p:spPr>
          <a:xfrm>
            <a:off x="395536" y="1447800"/>
            <a:ext cx="8496944" cy="4933528"/>
          </a:xfrm>
        </p:spPr>
        <p:txBody>
          <a:bodyPr>
            <a:normAutofit/>
          </a:bodyPr>
          <a:lstStyle/>
          <a:p>
            <a:pPr lvl="0">
              <a:spcBef>
                <a:spcPts val="0"/>
              </a:spcBef>
              <a:buFont typeface="Wingdings" pitchFamily="2" charset="2"/>
              <a:buChar char="q"/>
            </a:pPr>
            <a:r>
              <a:rPr lang="bg-BG" dirty="0" smtClean="0"/>
              <a:t> Длъжностно наименование на лицето, до което се отправя документа, </a:t>
            </a:r>
          </a:p>
          <a:p>
            <a:pPr lvl="0" algn="just">
              <a:spcBef>
                <a:spcPts val="0"/>
              </a:spcBef>
              <a:buFont typeface="Wingdings" pitchFamily="2" charset="2"/>
              <a:buChar char="q"/>
            </a:pPr>
            <a:r>
              <a:rPr lang="bg-BG" dirty="0" smtClean="0"/>
              <a:t> </a:t>
            </a:r>
            <a:r>
              <a:rPr lang="bg-BG" dirty="0" err="1" smtClean="0"/>
              <a:t>Наименовани</a:t>
            </a:r>
            <a:r>
              <a:rPr lang="bg-BG" dirty="0" smtClean="0"/>
              <a:t> на институцията и населено място;</a:t>
            </a:r>
          </a:p>
          <a:p>
            <a:pPr lvl="0" algn="just">
              <a:spcBef>
                <a:spcPts val="0"/>
              </a:spcBef>
              <a:buFont typeface="Wingdings" pitchFamily="2" charset="2"/>
              <a:buChar char="q"/>
            </a:pPr>
            <a:r>
              <a:rPr lang="bg-BG" dirty="0" smtClean="0"/>
              <a:t> Наименование на документа - с главни букви, с разредка, на средата на страницата</a:t>
            </a:r>
            <a:r>
              <a:rPr lang="ru-RU" dirty="0" smtClean="0"/>
              <a:t>;</a:t>
            </a:r>
          </a:p>
          <a:p>
            <a:pPr algn="just">
              <a:spcBef>
                <a:spcPts val="0"/>
              </a:spcBef>
              <a:buFont typeface="Wingdings" pitchFamily="2" charset="2"/>
              <a:buChar char="q"/>
            </a:pPr>
            <a:r>
              <a:rPr lang="bg-BG" dirty="0" smtClean="0"/>
              <a:t> Трите имена на лицето (институцията) от чието име е подадена молбата - с главни букви, след един междуредов интервал</a:t>
            </a:r>
            <a:r>
              <a:rPr lang="ru-RU" dirty="0" smtClean="0"/>
              <a:t>;</a:t>
            </a:r>
            <a:endParaRPr lang="bg-BG" dirty="0" smtClean="0"/>
          </a:p>
          <a:p>
            <a:pPr lvl="0" algn="just">
              <a:spcBef>
                <a:spcPts val="0"/>
              </a:spcBef>
              <a:buFont typeface="Wingdings" pitchFamily="2" charset="2"/>
              <a:buChar char="q"/>
            </a:pPr>
            <a:endParaRPr lang="ru-RU" dirty="0" smtClean="0"/>
          </a:p>
          <a:p>
            <a:pPr lvl="0">
              <a:spcBef>
                <a:spcPts val="0"/>
              </a:spcBef>
            </a:pPr>
            <a:endParaRPr lang="bg-BG" dirty="0" smtClean="0"/>
          </a:p>
          <a:p>
            <a:pPr>
              <a:spcBef>
                <a:spcPts val="0"/>
              </a:spcBef>
            </a:pPr>
            <a:endParaRPr lang="bg-BG"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13792"/>
            <a:ext cx="8229600" cy="1143000"/>
          </a:xfrm>
        </p:spPr>
        <p:txBody>
          <a:bodyPr/>
          <a:lstStyle/>
          <a:p>
            <a:pPr algn="ctr"/>
            <a:r>
              <a:rPr lang="bg-BG" dirty="0" smtClean="0"/>
              <a:t>Молба (заявление)</a:t>
            </a:r>
            <a:endParaRPr lang="bg-BG" dirty="0"/>
          </a:p>
        </p:txBody>
      </p:sp>
      <p:sp>
        <p:nvSpPr>
          <p:cNvPr id="3" name="Subtitle 2"/>
          <p:cNvSpPr>
            <a:spLocks noGrp="1"/>
          </p:cNvSpPr>
          <p:nvPr>
            <p:ph idx="1"/>
          </p:nvPr>
        </p:nvSpPr>
        <p:spPr/>
        <p:txBody>
          <a:bodyPr>
            <a:normAutofit lnSpcReduction="10000"/>
          </a:bodyPr>
          <a:lstStyle/>
          <a:p>
            <a:pPr lvl="0" algn="just">
              <a:buFont typeface="Wingdings" pitchFamily="2" charset="2"/>
              <a:buChar char="q"/>
            </a:pPr>
            <a:r>
              <a:rPr lang="bg-BG" dirty="0" smtClean="0"/>
              <a:t>Адресни, паспортни и други данни - на следващия ред, оформени в блок</a:t>
            </a:r>
            <a:r>
              <a:rPr lang="ru-RU" dirty="0" smtClean="0"/>
              <a:t>;</a:t>
            </a:r>
            <a:endParaRPr lang="bg-BG" dirty="0" smtClean="0"/>
          </a:p>
          <a:p>
            <a:pPr lvl="0" algn="just">
              <a:buFont typeface="Wingdings" pitchFamily="2" charset="2"/>
              <a:buChar char="q"/>
            </a:pPr>
            <a:r>
              <a:rPr lang="bg-BG" dirty="0" smtClean="0"/>
              <a:t> Предмет - “ОТНОСНО”(както при писмата)</a:t>
            </a:r>
            <a:r>
              <a:rPr lang="ru-RU" dirty="0" smtClean="0"/>
              <a:t>;</a:t>
            </a:r>
            <a:endParaRPr lang="bg-BG" dirty="0" smtClean="0"/>
          </a:p>
          <a:p>
            <a:pPr lvl="0" algn="just">
              <a:buFont typeface="Wingdings" pitchFamily="2" charset="2"/>
              <a:buChar char="q"/>
            </a:pPr>
            <a:r>
              <a:rPr lang="bg-BG" dirty="0" smtClean="0"/>
              <a:t> Обръщение - задължително, не се съкращава</a:t>
            </a:r>
            <a:r>
              <a:rPr lang="ru-RU" dirty="0" smtClean="0"/>
              <a:t>;</a:t>
            </a:r>
            <a:endParaRPr lang="bg-BG" dirty="0" smtClean="0"/>
          </a:p>
          <a:p>
            <a:pPr lvl="0" algn="just">
              <a:buFont typeface="Wingdings" pitchFamily="2" charset="2"/>
              <a:buChar char="q"/>
            </a:pPr>
            <a:r>
              <a:rPr lang="bg-BG" dirty="0" smtClean="0"/>
              <a:t> Съдържание - спазват се изискванията за стандартна страница</a:t>
            </a:r>
            <a:r>
              <a:rPr lang="ru-RU" dirty="0" smtClean="0"/>
              <a:t>;</a:t>
            </a:r>
            <a:endParaRPr lang="bg-BG" dirty="0" smtClean="0"/>
          </a:p>
          <a:p>
            <a:pPr lvl="0" algn="just">
              <a:buFont typeface="Wingdings" pitchFamily="2" charset="2"/>
              <a:buChar char="q"/>
            </a:pPr>
            <a:r>
              <a:rPr lang="bg-BG" dirty="0" smtClean="0"/>
              <a:t> Цел – задължително се аргументирате, ако е молба за назначаване на работа;</a:t>
            </a:r>
          </a:p>
          <a:p>
            <a:endParaRPr lang="bg-BG"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57808"/>
            <a:ext cx="8229600" cy="1143000"/>
          </a:xfrm>
        </p:spPr>
        <p:txBody>
          <a:bodyPr/>
          <a:lstStyle/>
          <a:p>
            <a:pPr algn="ctr"/>
            <a:r>
              <a:rPr lang="bg-BG" dirty="0" smtClean="0"/>
              <a:t>Молба (заявление)</a:t>
            </a:r>
            <a:endParaRPr lang="bg-BG" dirty="0"/>
          </a:p>
        </p:txBody>
      </p:sp>
      <p:sp>
        <p:nvSpPr>
          <p:cNvPr id="3" name="Content Placeholder 2"/>
          <p:cNvSpPr>
            <a:spLocks noGrp="1"/>
          </p:cNvSpPr>
          <p:nvPr>
            <p:ph idx="1"/>
          </p:nvPr>
        </p:nvSpPr>
        <p:spPr/>
        <p:txBody>
          <a:bodyPr>
            <a:normAutofit lnSpcReduction="10000"/>
          </a:bodyPr>
          <a:lstStyle/>
          <a:p>
            <a:pPr lvl="0" algn="just">
              <a:buFont typeface="Wingdings" pitchFamily="2" charset="2"/>
              <a:buChar char="q"/>
            </a:pPr>
            <a:r>
              <a:rPr lang="bg-BG" dirty="0" smtClean="0"/>
              <a:t> Приложение - изброяват се, след един междуредов интервал от текста</a:t>
            </a:r>
            <a:r>
              <a:rPr lang="ru-RU" dirty="0" smtClean="0"/>
              <a:t>;</a:t>
            </a:r>
            <a:endParaRPr lang="bg-BG" dirty="0" smtClean="0"/>
          </a:p>
          <a:p>
            <a:pPr lvl="0" algn="just">
              <a:buFont typeface="Wingdings" pitchFamily="2" charset="2"/>
              <a:buChar char="q"/>
            </a:pPr>
            <a:r>
              <a:rPr lang="bg-BG" dirty="0" smtClean="0"/>
              <a:t> Място и дата на съставяне - този реквизит е задължителен, тъй като това са документи с определен срок, който тече от момента на подаване</a:t>
            </a:r>
            <a:r>
              <a:rPr lang="ru-RU" dirty="0" smtClean="0"/>
              <a:t>;</a:t>
            </a:r>
            <a:endParaRPr lang="bg-BG" dirty="0" smtClean="0"/>
          </a:p>
          <a:p>
            <a:pPr lvl="0" algn="just">
              <a:buFont typeface="Wingdings" pitchFamily="2" charset="2"/>
              <a:buChar char="q"/>
            </a:pPr>
            <a:r>
              <a:rPr lang="bg-BG" dirty="0" smtClean="0"/>
              <a:t> Учтива форма и подпис на лицето, изготвило документа - в дясно, малко след средата на страницата.</a:t>
            </a:r>
          </a:p>
          <a:p>
            <a:endParaRPr lang="bg-BG"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5800"/>
            <a:ext cx="8229600" cy="1143000"/>
          </a:xfrm>
        </p:spPr>
        <p:txBody>
          <a:bodyPr/>
          <a:lstStyle/>
          <a:p>
            <a:pPr algn="ctr">
              <a:defRPr/>
            </a:pPr>
            <a:r>
              <a:rPr lang="bg-BG" sz="3200" dirty="0" smtClean="0">
                <a:latin typeface="Arial" pitchFamily="34" charset="0"/>
                <a:cs typeface="Arial" pitchFamily="34" charset="0"/>
              </a:rPr>
              <a:t>Заповед</a:t>
            </a:r>
            <a:endParaRPr lang="bg-BG" sz="3200" dirty="0">
              <a:latin typeface="Arial" pitchFamily="34" charset="0"/>
              <a:cs typeface="Arial" pitchFamily="34" charset="0"/>
            </a:endParaRPr>
          </a:p>
        </p:txBody>
      </p:sp>
      <p:sp>
        <p:nvSpPr>
          <p:cNvPr id="45059" name="Content Placeholder 2"/>
          <p:cNvSpPr>
            <a:spLocks noGrp="1"/>
          </p:cNvSpPr>
          <p:nvPr>
            <p:ph idx="1"/>
          </p:nvPr>
        </p:nvSpPr>
        <p:spPr/>
        <p:txBody>
          <a:bodyPr/>
          <a:lstStyle/>
          <a:p>
            <a:pPr>
              <a:buFont typeface="Wingdings 2" pitchFamily="18" charset="2"/>
              <a:buNone/>
            </a:pPr>
            <a:r>
              <a:rPr lang="bg-BG" b="1" dirty="0" smtClean="0"/>
              <a:t>Заповедта</a:t>
            </a:r>
            <a:r>
              <a:rPr lang="bg-BG" dirty="0" smtClean="0"/>
              <a:t> е организационно-разпоредителен документ с констативна и разпоредителна част, съдържащ задължителни за изпълнение разпореждания на ръководителя на институцията, отнасящи се до длъжностни лица, свързани с тяхната дейност.</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57808"/>
            <a:ext cx="8229600" cy="1143000"/>
          </a:xfrm>
        </p:spPr>
        <p:txBody>
          <a:bodyPr/>
          <a:lstStyle/>
          <a:p>
            <a:pPr algn="ctr">
              <a:defRPr/>
            </a:pPr>
            <a:r>
              <a:rPr lang="bg-BG" sz="3200" dirty="0" smtClean="0">
                <a:latin typeface="Arial" pitchFamily="34" charset="0"/>
                <a:cs typeface="Arial" pitchFamily="34" charset="0"/>
              </a:rPr>
              <a:t>Заповед</a:t>
            </a:r>
            <a:endParaRPr lang="bg-BG" sz="3200" dirty="0"/>
          </a:p>
        </p:txBody>
      </p:sp>
      <p:sp>
        <p:nvSpPr>
          <p:cNvPr id="46083" name="Content Placeholder 2"/>
          <p:cNvSpPr>
            <a:spLocks noGrp="1"/>
          </p:cNvSpPr>
          <p:nvPr>
            <p:ph idx="1"/>
          </p:nvPr>
        </p:nvSpPr>
        <p:spPr/>
        <p:txBody>
          <a:bodyPr/>
          <a:lstStyle/>
          <a:p>
            <a:r>
              <a:rPr lang="bg-BG" sz="2800" smtClean="0">
                <a:latin typeface="Arial" charset="0"/>
                <a:cs typeface="Arial" charset="0"/>
              </a:rPr>
              <a:t>Заповедта се съставя по определена форма, на основание (най-често това е Кодексът на труда и други нормативни документи), повелителната формулировка “Определям”, “Разрешавам”, “Награждавам”, “Наказвам”, “Утвърждавам” и други, в зависимост от съдържанието, за кого се отнася и на кого се възлага изпълнението (срок, отговорник). </a:t>
            </a:r>
          </a:p>
          <a:p>
            <a:endParaRPr lang="bg-BG" sz="2800" smtClean="0">
              <a:latin typeface="Arial" charset="0"/>
              <a:cs typeface="Arial"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13792"/>
            <a:ext cx="8229600" cy="1143000"/>
          </a:xfrm>
        </p:spPr>
        <p:txBody>
          <a:bodyPr/>
          <a:lstStyle/>
          <a:p>
            <a:pPr algn="ctr"/>
            <a:r>
              <a:rPr lang="bg-BG" dirty="0" smtClean="0"/>
              <a:t>Служебна бележка</a:t>
            </a:r>
            <a:endParaRPr lang="bg-BG" dirty="0"/>
          </a:p>
        </p:txBody>
      </p:sp>
      <p:sp>
        <p:nvSpPr>
          <p:cNvPr id="3" name="Subtitle 2"/>
          <p:cNvSpPr>
            <a:spLocks noGrp="1"/>
          </p:cNvSpPr>
          <p:nvPr>
            <p:ph idx="1"/>
          </p:nvPr>
        </p:nvSpPr>
        <p:spPr/>
        <p:txBody>
          <a:bodyPr>
            <a:normAutofit fontScale="85000" lnSpcReduction="20000"/>
          </a:bodyPr>
          <a:lstStyle/>
          <a:p>
            <a:pPr algn="just">
              <a:buFont typeface="Wingdings" pitchFamily="2" charset="2"/>
              <a:buChar char="q"/>
            </a:pPr>
            <a:r>
              <a:rPr lang="bg-BG" dirty="0" smtClean="0"/>
              <a:t> Издават на лица по тяхно искане за удостоверяване на факти или права пред съответни институции;</a:t>
            </a:r>
          </a:p>
          <a:p>
            <a:pPr algn="just">
              <a:buFont typeface="Wingdings" pitchFamily="2" charset="2"/>
              <a:buChar char="q"/>
            </a:pPr>
            <a:r>
              <a:rPr lang="bg-BG" dirty="0" smtClean="0"/>
              <a:t> Има краткотрайна валидност;</a:t>
            </a:r>
          </a:p>
          <a:p>
            <a:pPr algn="just">
              <a:buFont typeface="Wingdings" pitchFamily="2" charset="2"/>
              <a:buChar char="q"/>
            </a:pPr>
            <a:r>
              <a:rPr lang="bg-BG" dirty="0" smtClean="0"/>
              <a:t>  Издава се еднократно;</a:t>
            </a:r>
          </a:p>
          <a:p>
            <a:pPr algn="just">
              <a:buFont typeface="Wingdings" pitchFamily="2" charset="2"/>
              <a:buChar char="q"/>
            </a:pPr>
            <a:r>
              <a:rPr lang="bg-BG" dirty="0" smtClean="0"/>
              <a:t> Съдържа трите имена  на лицето (с главни букви), адресни данни, основание за съставяне и къде ще послужи, място и дата на издаване;</a:t>
            </a:r>
          </a:p>
          <a:p>
            <a:pPr algn="just">
              <a:buFont typeface="Wingdings" pitchFamily="2" charset="2"/>
              <a:buChar char="q"/>
            </a:pPr>
            <a:r>
              <a:rPr lang="bg-BG" dirty="0" smtClean="0"/>
              <a:t> Наименованието на документа се разполага на средата на страницата, с главни букви, без да се разрежда;</a:t>
            </a:r>
          </a:p>
          <a:p>
            <a:pPr algn="just">
              <a:buFont typeface="Wingdings" pitchFamily="2" charset="2"/>
              <a:buChar char="q"/>
            </a:pPr>
            <a:r>
              <a:rPr lang="bg-BG" dirty="0" smtClean="0"/>
              <a:t>Не се извежда, подписва се от издателя.</a:t>
            </a:r>
          </a:p>
          <a:p>
            <a:endParaRPr lang="bg-BG"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57808"/>
            <a:ext cx="8229600" cy="1143000"/>
          </a:xfrm>
        </p:spPr>
        <p:txBody>
          <a:bodyPr/>
          <a:lstStyle/>
          <a:p>
            <a:pPr algn="ctr">
              <a:defRPr/>
            </a:pPr>
            <a:r>
              <a:rPr lang="bg-BG" sz="3200" dirty="0" smtClean="0">
                <a:latin typeface="Arial" pitchFamily="34" charset="0"/>
                <a:cs typeface="Arial" pitchFamily="34" charset="0"/>
              </a:rPr>
              <a:t>Договор</a:t>
            </a:r>
            <a:endParaRPr lang="bg-BG" sz="3200" dirty="0">
              <a:latin typeface="Arial" pitchFamily="34" charset="0"/>
              <a:cs typeface="Arial" pitchFamily="34" charset="0"/>
            </a:endParaRPr>
          </a:p>
        </p:txBody>
      </p:sp>
      <p:sp>
        <p:nvSpPr>
          <p:cNvPr id="47107" name="Content Placeholder 2"/>
          <p:cNvSpPr>
            <a:spLocks noGrp="1"/>
          </p:cNvSpPr>
          <p:nvPr>
            <p:ph idx="1"/>
          </p:nvPr>
        </p:nvSpPr>
        <p:spPr>
          <a:xfrm>
            <a:off x="899592" y="1844824"/>
            <a:ext cx="7499350" cy="4259262"/>
          </a:xfrm>
        </p:spPr>
        <p:txBody>
          <a:bodyPr/>
          <a:lstStyle/>
          <a:p>
            <a:pPr>
              <a:buFont typeface="Wingdings 2" pitchFamily="18" charset="2"/>
              <a:buNone/>
            </a:pPr>
            <a:r>
              <a:rPr lang="bg-BG" sz="2800" b="1" dirty="0" smtClean="0">
                <a:latin typeface="Arial" charset="0"/>
                <a:cs typeface="Arial" charset="0"/>
              </a:rPr>
              <a:t>Договорът</a:t>
            </a:r>
            <a:r>
              <a:rPr lang="bg-BG" sz="2800" dirty="0" smtClean="0">
                <a:latin typeface="Arial" charset="0"/>
                <a:cs typeface="Arial" charset="0"/>
              </a:rPr>
              <a:t> е споразумение между две или повече страни, по което се пораждат, запазват, видоизменят или погасяват права. Лицата, които се договарят, се наричат страни или контрагенти. Договори се сключват между отделни лица, институции, държави.</a:t>
            </a:r>
          </a:p>
          <a:p>
            <a:endParaRPr lang="bg-BG" dirty="0"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5800"/>
            <a:ext cx="8229600" cy="1143000"/>
          </a:xfrm>
        </p:spPr>
        <p:txBody>
          <a:bodyPr/>
          <a:lstStyle/>
          <a:p>
            <a:pPr algn="ctr">
              <a:defRPr/>
            </a:pPr>
            <a:r>
              <a:rPr lang="bg-BG" sz="3200" dirty="0" smtClean="0">
                <a:latin typeface="Arial" pitchFamily="34" charset="0"/>
                <a:cs typeface="Arial" pitchFamily="34" charset="0"/>
              </a:rPr>
              <a:t>Грешно или вярно?</a:t>
            </a:r>
            <a:endParaRPr lang="bg-BG" sz="3200" dirty="0">
              <a:latin typeface="Arial" pitchFamily="34" charset="0"/>
              <a:cs typeface="Arial" pitchFamily="34" charset="0"/>
            </a:endParaRPr>
          </a:p>
        </p:txBody>
      </p:sp>
      <p:sp>
        <p:nvSpPr>
          <p:cNvPr id="48131" name="Content Placeholder 2"/>
          <p:cNvSpPr>
            <a:spLocks noGrp="1"/>
          </p:cNvSpPr>
          <p:nvPr>
            <p:ph idx="1"/>
          </p:nvPr>
        </p:nvSpPr>
        <p:spPr/>
        <p:txBody>
          <a:bodyPr/>
          <a:lstStyle/>
          <a:p>
            <a:pPr>
              <a:buFont typeface="Wingdings" pitchFamily="2" charset="2"/>
              <a:buChar char="q"/>
            </a:pPr>
            <a:r>
              <a:rPr lang="bg-BG" smtClean="0"/>
              <a:t> </a:t>
            </a:r>
            <a:r>
              <a:rPr lang="bg-BG" sz="2800" smtClean="0">
                <a:latin typeface="Arial" charset="0"/>
                <a:cs typeface="Arial" charset="0"/>
              </a:rPr>
              <a:t>5 члена на Комисията </a:t>
            </a:r>
            <a:r>
              <a:rPr lang="bg-BG" sz="2800" smtClean="0">
                <a:solidFill>
                  <a:srgbClr val="FF0000"/>
                </a:solidFill>
                <a:latin typeface="Arial" charset="0"/>
                <a:cs typeface="Arial" charset="0"/>
              </a:rPr>
              <a:t>или</a:t>
            </a:r>
            <a:r>
              <a:rPr lang="bg-BG" sz="2800" smtClean="0">
                <a:latin typeface="Arial" charset="0"/>
                <a:cs typeface="Arial" charset="0"/>
              </a:rPr>
              <a:t> 5-ма членове на Комисията;</a:t>
            </a:r>
          </a:p>
          <a:p>
            <a:pPr>
              <a:buFont typeface="Wingdings" pitchFamily="2" charset="2"/>
              <a:buChar char="q"/>
            </a:pPr>
            <a:r>
              <a:rPr lang="bg-BG" sz="2800" smtClean="0">
                <a:latin typeface="Arial" charset="0"/>
                <a:cs typeface="Arial" charset="0"/>
              </a:rPr>
              <a:t> 25 градове </a:t>
            </a:r>
            <a:r>
              <a:rPr lang="bg-BG" sz="2800" smtClean="0">
                <a:solidFill>
                  <a:srgbClr val="FF0000"/>
                </a:solidFill>
                <a:latin typeface="Arial" charset="0"/>
                <a:cs typeface="Arial" charset="0"/>
              </a:rPr>
              <a:t>или</a:t>
            </a:r>
            <a:r>
              <a:rPr lang="bg-BG" sz="2800" smtClean="0">
                <a:latin typeface="Arial" charset="0"/>
                <a:cs typeface="Arial" charset="0"/>
              </a:rPr>
              <a:t> 25 града;</a:t>
            </a:r>
          </a:p>
          <a:p>
            <a:pPr>
              <a:buFont typeface="Wingdings" pitchFamily="2" charset="2"/>
              <a:buChar char="q"/>
            </a:pPr>
            <a:r>
              <a:rPr lang="bg-BG" sz="2800" i="1" smtClean="0">
                <a:latin typeface="Arial" charset="0"/>
                <a:cs typeface="Arial" charset="0"/>
              </a:rPr>
              <a:t> 5 члена, 20 ученика </a:t>
            </a:r>
            <a:r>
              <a:rPr lang="bg-BG" sz="2800" i="1" smtClean="0">
                <a:solidFill>
                  <a:srgbClr val="FF0000"/>
                </a:solidFill>
                <a:latin typeface="Arial" charset="0"/>
                <a:cs typeface="Arial" charset="0"/>
              </a:rPr>
              <a:t>или</a:t>
            </a:r>
            <a:r>
              <a:rPr lang="bg-BG" sz="2800" i="1" smtClean="0">
                <a:latin typeface="Arial" charset="0"/>
                <a:cs typeface="Arial" charset="0"/>
              </a:rPr>
              <a:t> 5-ма членове, 20 ученици;</a:t>
            </a:r>
          </a:p>
          <a:p>
            <a:pPr>
              <a:buFont typeface="Wingdings" pitchFamily="2" charset="2"/>
              <a:buChar char="q"/>
            </a:pPr>
            <a:r>
              <a:rPr lang="bg-BG" sz="2800" i="1" smtClean="0">
                <a:latin typeface="Arial" charset="0"/>
                <a:cs typeface="Arial" charset="0"/>
              </a:rPr>
              <a:t> много театри, много столове; </a:t>
            </a:r>
          </a:p>
          <a:p>
            <a:pPr>
              <a:buFont typeface="Wingdings" pitchFamily="2" charset="2"/>
              <a:buChar char="q"/>
            </a:pPr>
            <a:r>
              <a:rPr lang="bg-BG" sz="2800" i="1" smtClean="0">
                <a:latin typeface="Arial" charset="0"/>
                <a:cs typeface="Arial" charset="0"/>
              </a:rPr>
              <a:t> (два) театъра, (три) стола;</a:t>
            </a:r>
          </a:p>
          <a:p>
            <a:pPr>
              <a:buFont typeface="Wingdings" pitchFamily="2" charset="2"/>
              <a:buChar char="q"/>
            </a:pPr>
            <a:r>
              <a:rPr lang="bg-BG" sz="2800" smtClean="0">
                <a:latin typeface="Arial" charset="0"/>
                <a:cs typeface="Arial" charset="0"/>
              </a:rPr>
              <a:t> заместник </a:t>
            </a:r>
            <a:r>
              <a:rPr lang="bg-BG" sz="2800" i="1" smtClean="0">
                <a:latin typeface="Arial" charset="0"/>
                <a:cs typeface="Arial" charset="0"/>
              </a:rPr>
              <a:t>министър·председател, </a:t>
            </a:r>
            <a:r>
              <a:rPr lang="bg-BG" sz="2800" i="1" smtClean="0">
                <a:solidFill>
                  <a:srgbClr val="FF0000"/>
                </a:solidFill>
                <a:latin typeface="Arial" charset="0"/>
                <a:cs typeface="Arial" charset="0"/>
              </a:rPr>
              <a:t>или</a:t>
            </a:r>
          </a:p>
          <a:p>
            <a:pPr>
              <a:buFont typeface="Wingdings" pitchFamily="2" charset="2"/>
              <a:buChar char="q"/>
            </a:pPr>
            <a:r>
              <a:rPr lang="bg-BG" sz="2800" smtClean="0">
                <a:latin typeface="Arial" charset="0"/>
                <a:cs typeface="Arial" charset="0"/>
              </a:rPr>
              <a:t>заместник </a:t>
            </a:r>
            <a:r>
              <a:rPr lang="bg-BG" sz="2800" i="1" smtClean="0">
                <a:latin typeface="Arial" charset="0"/>
                <a:cs typeface="Arial" charset="0"/>
              </a:rPr>
              <a:t>министър-председател.</a:t>
            </a:r>
            <a:endParaRPr lang="bg-BG" sz="2800" smtClean="0">
              <a:solidFill>
                <a:srgbClr val="FF0000"/>
              </a:solidFill>
              <a:latin typeface="Arial" charset="0"/>
              <a:cs typeface="Arial"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defRPr/>
            </a:pPr>
            <a:r>
              <a:rPr lang="bg-BG" sz="3200" dirty="0" smtClean="0">
                <a:latin typeface="Arial" pitchFamily="34" charset="0"/>
                <a:cs typeface="Arial" pitchFamily="34" charset="0"/>
              </a:rPr>
              <a:t/>
            </a:r>
            <a:br>
              <a:rPr lang="bg-BG" sz="3200" dirty="0" smtClean="0">
                <a:latin typeface="Arial" pitchFamily="34" charset="0"/>
                <a:cs typeface="Arial" pitchFamily="34" charset="0"/>
              </a:rPr>
            </a:br>
            <a:r>
              <a:rPr lang="bg-BG" sz="3200" dirty="0" smtClean="0">
                <a:latin typeface="Arial" pitchFamily="34" charset="0"/>
                <a:cs typeface="Arial" pitchFamily="34" charset="0"/>
              </a:rPr>
              <a:t>Оформете </a:t>
            </a:r>
            <a:r>
              <a:rPr lang="bg-BG" sz="3200" dirty="0" smtClean="0">
                <a:latin typeface="Arial" pitchFamily="34" charset="0"/>
                <a:cs typeface="Arial" pitchFamily="34" charset="0"/>
              </a:rPr>
              <a:t>заповед за командировка и доклад по следното резюме:</a:t>
            </a:r>
            <a:endParaRPr lang="bg-BG" sz="3200" dirty="0">
              <a:latin typeface="Arial" pitchFamily="34" charset="0"/>
              <a:cs typeface="Arial" pitchFamily="34" charset="0"/>
            </a:endParaRPr>
          </a:p>
        </p:txBody>
      </p:sp>
      <p:sp>
        <p:nvSpPr>
          <p:cNvPr id="3" name="Subtitle 2"/>
          <p:cNvSpPr>
            <a:spLocks noGrp="1"/>
          </p:cNvSpPr>
          <p:nvPr>
            <p:ph idx="1"/>
          </p:nvPr>
        </p:nvSpPr>
        <p:spPr>
          <a:xfrm>
            <a:off x="457200" y="1639341"/>
            <a:ext cx="8229600" cy="4525963"/>
          </a:xfrm>
        </p:spPr>
        <p:txBody>
          <a:bodyPr>
            <a:normAutofit fontScale="92500" lnSpcReduction="10000"/>
          </a:bodyPr>
          <a:lstStyle/>
          <a:p>
            <a:pPr>
              <a:defRPr/>
            </a:pPr>
            <a:r>
              <a:rPr lang="bg-BG" sz="1800" b="1" dirty="0" smtClean="0">
                <a:latin typeface="Arial" pitchFamily="34" charset="0"/>
                <a:cs typeface="Arial" pitchFamily="34" charset="0"/>
              </a:rPr>
              <a:t>Виктор Петров – </a:t>
            </a:r>
            <a:r>
              <a:rPr lang="bg-BG" sz="1800" dirty="0" smtClean="0">
                <a:latin typeface="Arial" pitchFamily="34" charset="0"/>
                <a:cs typeface="Arial" pitchFamily="34" charset="0"/>
              </a:rPr>
              <a:t>директор дирекция „Европейски фондове”;</a:t>
            </a:r>
          </a:p>
          <a:p>
            <a:pPr>
              <a:defRPr/>
            </a:pPr>
            <a:r>
              <a:rPr lang="bg-BG" sz="1800" b="1" dirty="0" smtClean="0">
                <a:latin typeface="Arial" pitchFamily="34" charset="0"/>
                <a:cs typeface="Arial" pitchFamily="34" charset="0"/>
              </a:rPr>
              <a:t>Даниела Колева </a:t>
            </a:r>
            <a:r>
              <a:rPr lang="bg-BG" sz="1800" dirty="0" smtClean="0">
                <a:latin typeface="Arial" pitchFamily="34" charset="0"/>
                <a:cs typeface="Arial" pitchFamily="34" charset="0"/>
              </a:rPr>
              <a:t>- директор на дирекция „Програми и проекти”;</a:t>
            </a:r>
          </a:p>
          <a:p>
            <a:pPr>
              <a:defRPr/>
            </a:pPr>
            <a:r>
              <a:rPr lang="bg-BG" sz="1800" b="1" dirty="0" smtClean="0">
                <a:latin typeface="Arial" pitchFamily="34" charset="0"/>
                <a:cs typeface="Arial" pitchFamily="34" charset="0"/>
              </a:rPr>
              <a:t>Николай Николов </a:t>
            </a:r>
            <a:r>
              <a:rPr lang="bg-BG" sz="1800" dirty="0" smtClean="0">
                <a:latin typeface="Arial" pitchFamily="34" charset="0"/>
                <a:cs typeface="Arial" pitchFamily="34" charset="0"/>
              </a:rPr>
              <a:t>- началник на отдел в дирекция „Програми и проекти” – на 10.02. т.г. имат заповед за командировка</a:t>
            </a:r>
            <a:r>
              <a:rPr lang="en-US" sz="1800" dirty="0" smtClean="0">
                <a:latin typeface="Arial" pitchFamily="34" charset="0"/>
                <a:cs typeface="Arial" pitchFamily="34" charset="0"/>
              </a:rPr>
              <a:t>(</a:t>
            </a:r>
            <a:r>
              <a:rPr lang="bg-BG" sz="1800" dirty="0" smtClean="0">
                <a:latin typeface="Arial" pitchFamily="34" charset="0"/>
                <a:cs typeface="Arial" pitchFamily="34" charset="0"/>
              </a:rPr>
              <a:t>№ 54</a:t>
            </a:r>
            <a:r>
              <a:rPr lang="en-US" sz="1800" dirty="0" smtClean="0">
                <a:latin typeface="Arial" pitchFamily="34" charset="0"/>
                <a:cs typeface="Arial" pitchFamily="34" charset="0"/>
              </a:rPr>
              <a:t>) </a:t>
            </a:r>
            <a:r>
              <a:rPr lang="bg-BG" sz="1800" dirty="0" smtClean="0">
                <a:latin typeface="Arial" pitchFamily="34" charset="0"/>
                <a:cs typeface="Arial" pitchFamily="34" charset="0"/>
              </a:rPr>
              <a:t>в община Сардиния, Италия, за участие в двустранна среща в рамките на проекта „Европейски политики в областта на развитието на селските райони”. Командировката е с право на дневни, пътни, квартирни, вътрешен транспорт, и медицински застраховки за сметка на проекта.  Пътуването е със самолет.</a:t>
            </a:r>
          </a:p>
          <a:p>
            <a:pPr>
              <a:defRPr/>
            </a:pPr>
            <a:r>
              <a:rPr lang="bg-BG" sz="1800" dirty="0" smtClean="0">
                <a:latin typeface="Arial" pitchFamily="34" charset="0"/>
                <a:cs typeface="Arial" pitchFamily="34" charset="0"/>
              </a:rPr>
              <a:t>Заповедта е на основание чл. 5, ал. 1 и чл. 6, ал. 1, т. 1, ал. 2, т. 1 от Наредбата за служебните командировки и специализации в чужбина и на основание и чл. 15 от </a:t>
            </a:r>
            <a:r>
              <a:rPr lang="bg-BG" sz="1800" dirty="0" err="1" smtClean="0">
                <a:latin typeface="Arial" pitchFamily="34" charset="0"/>
                <a:cs typeface="Arial" pitchFamily="34" charset="0"/>
              </a:rPr>
              <a:t>Устройственият</a:t>
            </a:r>
            <a:r>
              <a:rPr lang="bg-BG" sz="1800" dirty="0" smtClean="0">
                <a:latin typeface="Arial" pitchFamily="34" charset="0"/>
                <a:cs typeface="Arial" pitchFamily="34" charset="0"/>
              </a:rPr>
              <a:t> правилник на МЗХ.</a:t>
            </a:r>
          </a:p>
          <a:p>
            <a:pPr>
              <a:defRPr/>
            </a:pPr>
            <a:r>
              <a:rPr lang="bg-BG" sz="1800" dirty="0" smtClean="0">
                <a:latin typeface="Arial" pitchFamily="34" charset="0"/>
                <a:cs typeface="Arial" pitchFamily="34" charset="0"/>
              </a:rPr>
              <a:t>Копия от заповедта са връчени на командированите лица, дирекция „Финансово-стопански дейности” и дирекция „Връзки с обществеността и протокол” за сведение и изпълнение. </a:t>
            </a:r>
          </a:p>
          <a:p>
            <a:pPr>
              <a:defRPr/>
            </a:pPr>
            <a:r>
              <a:rPr lang="bg-BG" sz="1800" dirty="0" smtClean="0">
                <a:latin typeface="Arial" pitchFamily="34" charset="0"/>
                <a:cs typeface="Arial" pitchFamily="34" charset="0"/>
              </a:rPr>
              <a:t>Заповедта е подписана от министър Г. Георгиев.</a:t>
            </a:r>
          </a:p>
          <a:p>
            <a:pPr>
              <a:defRPr/>
            </a:pPr>
            <a:r>
              <a:rPr lang="bg-BG" sz="1800" dirty="0" smtClean="0">
                <a:latin typeface="Arial" pitchFamily="34" charset="0"/>
                <a:cs typeface="Arial" pitchFamily="34" charset="0"/>
              </a:rPr>
              <a:t>След завръщане лицата са написали доклад  до министъра за резултатите от срещата.</a:t>
            </a:r>
          </a:p>
          <a:p>
            <a:pPr>
              <a:defRPr/>
            </a:pPr>
            <a:endParaRPr lang="bg-BG"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29816"/>
            <a:ext cx="8229600" cy="1143000"/>
          </a:xfrm>
        </p:spPr>
        <p:txBody>
          <a:bodyPr/>
          <a:lstStyle/>
          <a:p>
            <a:pPr algn="ctr">
              <a:defRPr/>
            </a:pPr>
            <a:r>
              <a:rPr lang="bg-BG" sz="3200" dirty="0" smtClean="0">
                <a:latin typeface="Arial" pitchFamily="34" charset="0"/>
                <a:cs typeface="Arial" pitchFamily="34" charset="0"/>
              </a:rPr>
              <a:t>Сказания на юдейските мъдреци</a:t>
            </a:r>
            <a:br>
              <a:rPr lang="bg-BG" sz="3200" dirty="0" smtClean="0">
                <a:latin typeface="Arial" pitchFamily="34" charset="0"/>
                <a:cs typeface="Arial" pitchFamily="34" charset="0"/>
              </a:rPr>
            </a:br>
            <a:endParaRPr lang="bg-BG" sz="3200" dirty="0">
              <a:latin typeface="Arial" pitchFamily="34" charset="0"/>
              <a:cs typeface="Arial" pitchFamily="34" charset="0"/>
            </a:endParaRPr>
          </a:p>
        </p:txBody>
      </p:sp>
      <p:sp>
        <p:nvSpPr>
          <p:cNvPr id="49155" name="Content Placeholder 2"/>
          <p:cNvSpPr>
            <a:spLocks noGrp="1"/>
          </p:cNvSpPr>
          <p:nvPr>
            <p:ph idx="1"/>
          </p:nvPr>
        </p:nvSpPr>
        <p:spPr/>
        <p:txBody>
          <a:bodyPr/>
          <a:lstStyle/>
          <a:p>
            <a:pPr algn="ctr">
              <a:buFont typeface="Wingdings 2" pitchFamily="18" charset="2"/>
              <a:buNone/>
            </a:pPr>
            <a:r>
              <a:rPr lang="bg-BG" sz="2400" i="1" smtClean="0"/>
              <a:t>Тук сме дела да вършим.</a:t>
            </a:r>
            <a:endParaRPr lang="bg-BG" sz="2400" smtClean="0"/>
          </a:p>
          <a:p>
            <a:pPr algn="ctr">
              <a:buFont typeface="Wingdings 2" pitchFamily="18" charset="2"/>
              <a:buNone/>
            </a:pPr>
            <a:r>
              <a:rPr lang="bg-BG" sz="2400" i="1" smtClean="0"/>
              <a:t>И чрез делата си да учим,</a:t>
            </a:r>
            <a:endParaRPr lang="bg-BG" sz="2400" smtClean="0"/>
          </a:p>
          <a:p>
            <a:pPr algn="ctr">
              <a:buFont typeface="Wingdings 2" pitchFamily="18" charset="2"/>
              <a:buNone/>
            </a:pPr>
            <a:r>
              <a:rPr lang="bg-BG" sz="2400" i="1" smtClean="0"/>
              <a:t>и чрез наученото да знаем,</a:t>
            </a:r>
            <a:endParaRPr lang="bg-BG" sz="2400" smtClean="0"/>
          </a:p>
          <a:p>
            <a:pPr algn="ctr">
              <a:buFont typeface="Wingdings 2" pitchFamily="18" charset="2"/>
              <a:buNone/>
            </a:pPr>
            <a:r>
              <a:rPr lang="bg-BG" sz="2400" i="1" smtClean="0"/>
              <a:t>и чрез знанието чудото да видим,</a:t>
            </a:r>
            <a:endParaRPr lang="bg-BG" sz="2400" smtClean="0"/>
          </a:p>
          <a:p>
            <a:pPr algn="ctr">
              <a:buFont typeface="Wingdings 2" pitchFamily="18" charset="2"/>
              <a:buNone/>
            </a:pPr>
            <a:r>
              <a:rPr lang="bg-BG" sz="2400" i="1" smtClean="0"/>
              <a:t>и чрез чудото мъдрост да постигнем,</a:t>
            </a:r>
            <a:endParaRPr lang="bg-BG" sz="2400" smtClean="0"/>
          </a:p>
          <a:p>
            <a:pPr algn="ctr">
              <a:buFont typeface="Wingdings 2" pitchFamily="18" charset="2"/>
              <a:buNone/>
            </a:pPr>
            <a:r>
              <a:rPr lang="bg-BG" sz="2400" i="1" smtClean="0"/>
              <a:t>и чрез мъдростта простотата да открием,</a:t>
            </a:r>
            <a:endParaRPr lang="bg-BG" sz="2400" smtClean="0"/>
          </a:p>
          <a:p>
            <a:pPr algn="ctr">
              <a:buFont typeface="Wingdings 2" pitchFamily="18" charset="2"/>
              <a:buNone/>
            </a:pPr>
            <a:r>
              <a:rPr lang="bg-BG" sz="2400" i="1" smtClean="0"/>
              <a:t>и чрез простотата с проникновение да се сдобием,</a:t>
            </a:r>
            <a:endParaRPr lang="bg-BG" sz="2400" smtClean="0"/>
          </a:p>
          <a:p>
            <a:pPr algn="ctr">
              <a:buFont typeface="Wingdings 2" pitchFamily="18" charset="2"/>
              <a:buNone/>
            </a:pPr>
            <a:r>
              <a:rPr lang="bg-BG" sz="2400" i="1" smtClean="0"/>
              <a:t>и чрез проникновението</a:t>
            </a:r>
            <a:endParaRPr lang="bg-BG" sz="2400" smtClean="0"/>
          </a:p>
          <a:p>
            <a:pPr algn="ctr">
              <a:buFont typeface="Wingdings 2" pitchFamily="18" charset="2"/>
              <a:buNone/>
            </a:pPr>
            <a:r>
              <a:rPr lang="bg-BG" sz="2400" i="1" smtClean="0"/>
              <a:t>да прозрем какви да са делата ни...</a:t>
            </a:r>
            <a:endParaRPr lang="bg-BG" sz="2400" smtClean="0"/>
          </a:p>
          <a:p>
            <a:pPr algn="ctr"/>
            <a:endParaRPr lang="bg-BG" sz="2400" smtClean="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76375" y="1412875"/>
            <a:ext cx="7499350" cy="4800600"/>
          </a:xfrm>
        </p:spPr>
        <p:txBody>
          <a:bodyPr/>
          <a:lstStyle/>
          <a:p>
            <a:pPr marL="365125" lvl="4" indent="-282575">
              <a:spcBef>
                <a:spcPts val="600"/>
              </a:spcBef>
              <a:buClr>
                <a:schemeClr val="accent1"/>
              </a:buClr>
              <a:buSzPct val="80000"/>
              <a:buFont typeface="Wingdings 2" pitchFamily="18" charset="2"/>
              <a:buNone/>
              <a:defRPr/>
            </a:pPr>
            <a:endParaRPr lang="bg-BG" sz="4000" dirty="0" smtClean="0">
              <a:solidFill>
                <a:schemeClr val="bg2">
                  <a:lumMod val="25000"/>
                </a:schemeClr>
              </a:solidFill>
            </a:endParaRPr>
          </a:p>
          <a:p>
            <a:pPr marL="365125" lvl="4" indent="-282575">
              <a:spcBef>
                <a:spcPts val="600"/>
              </a:spcBef>
              <a:buClr>
                <a:schemeClr val="accent1"/>
              </a:buClr>
              <a:buSzPct val="80000"/>
              <a:buFont typeface="Wingdings 2" pitchFamily="18" charset="2"/>
              <a:buNone/>
              <a:defRPr/>
            </a:pPr>
            <a:r>
              <a:rPr lang="bg-BG" sz="4000" dirty="0" smtClean="0">
                <a:solidFill>
                  <a:schemeClr val="accent1">
                    <a:lumMod val="50000"/>
                  </a:schemeClr>
                </a:solidFill>
              </a:rPr>
              <a:t>Благодаря за вниманието</a:t>
            </a:r>
            <a:r>
              <a:rPr lang="en-US" sz="4000" dirty="0" smtClean="0">
                <a:solidFill>
                  <a:schemeClr val="accent1">
                    <a:lumMod val="50000"/>
                  </a:schemeClr>
                </a:solidFill>
              </a:rPr>
              <a:t>!</a:t>
            </a:r>
            <a:endParaRPr lang="bg-BG" sz="4000" dirty="0" smtClean="0">
              <a:solidFill>
                <a:schemeClr val="accent1">
                  <a:lumMod val="50000"/>
                </a:schemeClr>
              </a:solidFill>
            </a:endParaRPr>
          </a:p>
          <a:p>
            <a:pPr>
              <a:defRPr/>
            </a:pPr>
            <a:endParaRPr lang="bg-BG" dirty="0">
              <a:solidFill>
                <a:schemeClr val="bg2">
                  <a:lumMod val="25000"/>
                </a:schemeClr>
              </a:solidFill>
            </a:endParaRPr>
          </a:p>
        </p:txBody>
      </p:sp>
      <p:pic>
        <p:nvPicPr>
          <p:cNvPr id="50180" name="Picture 4" descr="j0283622"/>
          <p:cNvPicPr>
            <a:picLocks noChangeAspect="1" noChangeArrowheads="1" noCrop="1"/>
          </p:cNvPicPr>
          <p:nvPr/>
        </p:nvPicPr>
        <p:blipFill>
          <a:blip r:embed="rId2" cstate="print"/>
          <a:srcRect/>
          <a:stretch>
            <a:fillRect/>
          </a:stretch>
        </p:blipFill>
        <p:spPr bwMode="auto">
          <a:xfrm>
            <a:off x="3254375" y="3284538"/>
            <a:ext cx="2344738" cy="2085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тема">
  <a:themeElements>
    <a:clrScheme name="О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О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О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1694</TotalTime>
  <Words>2305</Words>
  <Application>Microsoft Office PowerPoint</Application>
  <PresentationFormat>Презентация на цял екран (4:3)</PresentationFormat>
  <Paragraphs>272</Paragraphs>
  <Slides>43</Slides>
  <Notes>0</Notes>
  <HiddenSlides>0</HiddenSlides>
  <MMClips>0</MMClips>
  <ScaleCrop>false</ScaleCrop>
  <HeadingPairs>
    <vt:vector size="4" baseType="variant">
      <vt:variant>
        <vt:lpstr>Тема</vt:lpstr>
      </vt:variant>
      <vt:variant>
        <vt:i4>1</vt:i4>
      </vt:variant>
      <vt:variant>
        <vt:lpstr>Заглавия на слайдовете</vt:lpstr>
      </vt:variant>
      <vt:variant>
        <vt:i4>43</vt:i4>
      </vt:variant>
    </vt:vector>
  </HeadingPairs>
  <TitlesOfParts>
    <vt:vector size="44" baseType="lpstr">
      <vt:lpstr>Office тема</vt:lpstr>
      <vt:lpstr>Жанрове на деловата кореспонденция</vt:lpstr>
      <vt:lpstr>Слайд 2</vt:lpstr>
      <vt:lpstr>Езикови и стилистични правила и препоръки при писане на административни документи</vt:lpstr>
      <vt:lpstr> Изисквания при съставяне и оформяне на документите. Стандартна страница </vt:lpstr>
      <vt:lpstr>Стандартна страница – параметри:</vt:lpstr>
      <vt:lpstr>Размер на шрифта:</vt:lpstr>
      <vt:lpstr>Основни правописни правила: </vt:lpstr>
      <vt:lpstr>Основни правописни правила:</vt:lpstr>
      <vt:lpstr>Основни правописни правила:</vt:lpstr>
      <vt:lpstr>Основни правописни правила:</vt:lpstr>
      <vt:lpstr>Основни правописни правила:</vt:lpstr>
      <vt:lpstr>Основни правописни правила:</vt:lpstr>
      <vt:lpstr>Основни правописни правила:</vt:lpstr>
      <vt:lpstr>И така …препинателните знаци:</vt:lpstr>
      <vt:lpstr>Принципи, върху които се основава доброто писанe </vt:lpstr>
      <vt:lpstr>Принципи за бизнес комуникации</vt:lpstr>
      <vt:lpstr>Стил, съдържание и форма на административните документи </vt:lpstr>
      <vt:lpstr>Форма на документа</vt:lpstr>
      <vt:lpstr>Съдържание на документа</vt:lpstr>
      <vt:lpstr> Оформяне на писмения материал във вид на чернова: </vt:lpstr>
      <vt:lpstr>Редактиране на текстове:  </vt:lpstr>
      <vt:lpstr>Форматиране на документи с помощта на Word for Windows </vt:lpstr>
      <vt:lpstr>Форми за писмена комуникация:</vt:lpstr>
      <vt:lpstr>Елементи на деловото писмо:</vt:lpstr>
      <vt:lpstr>Изрази за оформяне на деловото писмо – обръщения: </vt:lpstr>
      <vt:lpstr>Уводни фрази </vt:lpstr>
      <vt:lpstr>Заключение </vt:lpstr>
      <vt:lpstr>Електронен сленг – забранен за официалното общуване</vt:lpstr>
      <vt:lpstr>Меморандум - предназначения</vt:lpstr>
      <vt:lpstr>Модел на меморандум </vt:lpstr>
      <vt:lpstr>Модел на меморандум </vt:lpstr>
      <vt:lpstr>Референция</vt:lpstr>
      <vt:lpstr>Молба (заявление)</vt:lpstr>
      <vt:lpstr>Молба (заявление)</vt:lpstr>
      <vt:lpstr>Молба (заявление)</vt:lpstr>
      <vt:lpstr>Заповед</vt:lpstr>
      <vt:lpstr>Заповед</vt:lpstr>
      <vt:lpstr>Служебна бележка</vt:lpstr>
      <vt:lpstr>Договор</vt:lpstr>
      <vt:lpstr>Грешно или вярно?</vt:lpstr>
      <vt:lpstr> Оформете заповед за командировка и доклад по следното резюме:</vt:lpstr>
      <vt:lpstr>Сказания на юдейските мъдреци </vt:lpstr>
      <vt:lpstr>Слайд 43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Подготовка на административни документи (вътрешни правила, наръчници, нормативни документи и др.) по подхода „Лидер</dc:title>
  <dc:creator>BBorisov</dc:creator>
  <cp:lastModifiedBy>S</cp:lastModifiedBy>
  <cp:revision>220</cp:revision>
  <dcterms:created xsi:type="dcterms:W3CDTF">2012-01-24T18:41:35Z</dcterms:created>
  <dcterms:modified xsi:type="dcterms:W3CDTF">2014-03-05T16:21:06Z</dcterms:modified>
</cp:coreProperties>
</file>